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72" r:id="rId2"/>
    <p:sldMasterId id="2147483675" r:id="rId3"/>
  </p:sldMasterIdLst>
  <p:notesMasterIdLst>
    <p:notesMasterId r:id="rId34"/>
  </p:notesMasterIdLst>
  <p:handoutMasterIdLst>
    <p:handoutMasterId r:id="rId35"/>
  </p:handoutMasterIdLst>
  <p:sldIdLst>
    <p:sldId id="277" r:id="rId4"/>
    <p:sldId id="310" r:id="rId5"/>
    <p:sldId id="279" r:id="rId6"/>
    <p:sldId id="283" r:id="rId7"/>
    <p:sldId id="284" r:id="rId8"/>
    <p:sldId id="302" r:id="rId9"/>
    <p:sldId id="297" r:id="rId10"/>
    <p:sldId id="290" r:id="rId11"/>
    <p:sldId id="278" r:id="rId12"/>
    <p:sldId id="280" r:id="rId13"/>
    <p:sldId id="285" r:id="rId14"/>
    <p:sldId id="281" r:id="rId15"/>
    <p:sldId id="282" r:id="rId16"/>
    <p:sldId id="286" r:id="rId17"/>
    <p:sldId id="287" r:id="rId18"/>
    <p:sldId id="293" r:id="rId19"/>
    <p:sldId id="291" r:id="rId20"/>
    <p:sldId id="292" r:id="rId21"/>
    <p:sldId id="296" r:id="rId22"/>
    <p:sldId id="303" r:id="rId23"/>
    <p:sldId id="298" r:id="rId24"/>
    <p:sldId id="299" r:id="rId25"/>
    <p:sldId id="300" r:id="rId26"/>
    <p:sldId id="301" r:id="rId27"/>
    <p:sldId id="304" r:id="rId28"/>
    <p:sldId id="305" r:id="rId29"/>
    <p:sldId id="306" r:id="rId30"/>
    <p:sldId id="307" r:id="rId31"/>
    <p:sldId id="308" r:id="rId32"/>
    <p:sldId id="309" r:id="rId33"/>
  </p:sldIdLst>
  <p:sldSz cx="12192000" cy="6858000"/>
  <p:notesSz cx="14357350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rporate" id="{970F7CDB-3A37-0542-8FED-6435CE66B804}">
          <p14:sldIdLst/>
        </p14:section>
        <p14:section name="Wood" id="{E75C5C99-803A-F542-A085-D6EFAD3A7234}">
          <p14:sldIdLst/>
        </p14:section>
        <p14:section name="Design" id="{8F22E721-E11B-EF42-B945-2C75A8F33588}">
          <p14:sldIdLst/>
        </p14:section>
        <p14:section name="Energy" id="{2EFF604E-03B3-8440-8456-F89B1B80B4B5}">
          <p14:sldIdLst>
            <p14:sldId id="277"/>
            <p14:sldId id="310"/>
            <p14:sldId id="279"/>
            <p14:sldId id="283"/>
            <p14:sldId id="284"/>
            <p14:sldId id="302"/>
            <p14:sldId id="297"/>
            <p14:sldId id="290"/>
            <p14:sldId id="278"/>
            <p14:sldId id="280"/>
            <p14:sldId id="285"/>
            <p14:sldId id="281"/>
            <p14:sldId id="282"/>
            <p14:sldId id="286"/>
            <p14:sldId id="287"/>
            <p14:sldId id="293"/>
            <p14:sldId id="291"/>
            <p14:sldId id="292"/>
            <p14:sldId id="296"/>
            <p14:sldId id="303"/>
            <p14:sldId id="298"/>
            <p14:sldId id="299"/>
            <p14:sldId id="300"/>
            <p14:sldId id="301"/>
            <p14:sldId id="304"/>
            <p14:sldId id="305"/>
            <p14:sldId id="306"/>
            <p14:sldId id="307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D00"/>
    <a:srgbClr val="0087D1"/>
    <a:srgbClr val="00C397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8" autoAdjust="0"/>
    <p:restoredTop sz="82567" autoAdjust="0"/>
  </p:normalViewPr>
  <p:slideViewPr>
    <p:cSldViewPr>
      <p:cViewPr varScale="1">
        <p:scale>
          <a:sx n="91" d="100"/>
          <a:sy n="91" d="100"/>
        </p:scale>
        <p:origin x="1326" y="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61" d="100"/>
          <a:sy n="161" d="100"/>
        </p:scale>
        <p:origin x="3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/>
            </a:pPr>
            <a:r>
              <a:rPr lang="en-US" sz="1800" b="1"/>
              <a:t>Jahreskosten</a:t>
            </a:r>
          </a:p>
        </c:rich>
      </c:tx>
      <c:layout>
        <c:manualLayout>
          <c:xMode val="edge"/>
          <c:yMode val="edge"/>
          <c:x val="0.42131815008723894"/>
          <c:y val="2.40480961923847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308802953562387"/>
          <c:y val="0.12466518276597569"/>
          <c:w val="0.58115735813742919"/>
          <c:h val="0.663457108555738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'[Heizsystem-Kostenvergleich_Vorlage_23.01.2019 (3).xlsx]15000 kWh'!$A$57:$A$59</c:f>
              <c:strCache>
                <c:ptCount val="1"/>
                <c:pt idx="0">
                  <c:v>Kapitalkosten, Annuität gerechnet mit  3% Zins</c:v>
                </c:pt>
              </c:strCache>
            </c:strRef>
          </c:tx>
          <c:invertIfNegative val="0"/>
          <c:cat>
            <c:strRef>
              <c:f>'[Heizsystem-Kostenvergleich_Vorlage_23.01.2019 (3).xlsx]15000 kWh'!$D$12:$J$12</c:f>
              <c:strCache>
                <c:ptCount val="7"/>
                <c:pt idx="0">
                  <c:v>Heizöl</c:v>
                </c:pt>
                <c:pt idx="1">
                  <c:v>Gas</c:v>
                </c:pt>
                <c:pt idx="2">
                  <c:v>WP Luft</c:v>
                </c:pt>
                <c:pt idx="3">
                  <c:v>WP Sonde</c:v>
                </c:pt>
                <c:pt idx="4">
                  <c:v>Pellets</c:v>
                </c:pt>
                <c:pt idx="5">
                  <c:v>Stückholz</c:v>
                </c:pt>
                <c:pt idx="6">
                  <c:v>Fernwärme</c:v>
                </c:pt>
              </c:strCache>
            </c:strRef>
          </c:cat>
          <c:val>
            <c:numRef>
              <c:f>'[Heizsystem-Kostenvergleich_Vorlage_23.01.2019 (3).xlsx]15000 kWh'!$D$59:$J$59</c:f>
              <c:numCache>
                <c:formatCode>0</c:formatCode>
                <c:ptCount val="7"/>
                <c:pt idx="0">
                  <c:v>1266.3000000000002</c:v>
                </c:pt>
                <c:pt idx="1">
                  <c:v>1266.3000000000002</c:v>
                </c:pt>
                <c:pt idx="2">
                  <c:v>1575.8400000000001</c:v>
                </c:pt>
                <c:pt idx="3">
                  <c:v>1752.4080000000001</c:v>
                </c:pt>
                <c:pt idx="4">
                  <c:v>1632.1200000000001</c:v>
                </c:pt>
                <c:pt idx="5">
                  <c:v>1407</c:v>
                </c:pt>
                <c:pt idx="6">
                  <c:v>664.02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C4-4D38-A303-B0D6A88C9BAD}"/>
            </c:ext>
          </c:extLst>
        </c:ser>
        <c:ser>
          <c:idx val="1"/>
          <c:order val="1"/>
          <c:tx>
            <c:strRef>
              <c:f>'[Heizsystem-Kostenvergleich_Vorlage_23.01.2019 (3).xlsx]15000 kWh'!$A$60:$C$60</c:f>
              <c:strCache>
                <c:ptCount val="3"/>
                <c:pt idx="0">
                  <c:v>Betriebskosten</c:v>
                </c:pt>
              </c:strCache>
            </c:strRef>
          </c:tx>
          <c:invertIfNegative val="0"/>
          <c:cat>
            <c:strRef>
              <c:f>'[Heizsystem-Kostenvergleich_Vorlage_23.01.2019 (3).xlsx]15000 kWh'!$D$12:$J$12</c:f>
              <c:strCache>
                <c:ptCount val="7"/>
                <c:pt idx="0">
                  <c:v>Heizöl</c:v>
                </c:pt>
                <c:pt idx="1">
                  <c:v>Gas</c:v>
                </c:pt>
                <c:pt idx="2">
                  <c:v>WP Luft</c:v>
                </c:pt>
                <c:pt idx="3">
                  <c:v>WP Sonde</c:v>
                </c:pt>
                <c:pt idx="4">
                  <c:v>Pellets</c:v>
                </c:pt>
                <c:pt idx="5">
                  <c:v>Stückholz</c:v>
                </c:pt>
                <c:pt idx="6">
                  <c:v>Fernwärme</c:v>
                </c:pt>
              </c:strCache>
            </c:strRef>
          </c:cat>
          <c:val>
            <c:numRef>
              <c:f>'[Heizsystem-Kostenvergleich_Vorlage_23.01.2019 (3).xlsx]15000 kWh'!$D$60:$J$60</c:f>
              <c:numCache>
                <c:formatCode>General</c:formatCode>
                <c:ptCount val="7"/>
                <c:pt idx="0">
                  <c:v>630</c:v>
                </c:pt>
                <c:pt idx="1">
                  <c:v>530</c:v>
                </c:pt>
                <c:pt idx="2">
                  <c:v>150</c:v>
                </c:pt>
                <c:pt idx="3">
                  <c:v>100</c:v>
                </c:pt>
                <c:pt idx="4">
                  <c:v>630</c:v>
                </c:pt>
                <c:pt idx="5">
                  <c:v>530</c:v>
                </c:pt>
                <c:pt idx="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C4-4D38-A303-B0D6A88C9BAD}"/>
            </c:ext>
          </c:extLst>
        </c:ser>
        <c:ser>
          <c:idx val="2"/>
          <c:order val="2"/>
          <c:tx>
            <c:strRef>
              <c:f>'[Heizsystem-Kostenvergleich_Vorlage_23.01.2019 (3).xlsx]15000 kWh'!$A$61:$C$61</c:f>
              <c:strCache>
                <c:ptCount val="3"/>
                <c:pt idx="0">
                  <c:v>Energiekosten (inkl. CO2)</c:v>
                </c:pt>
              </c:strCache>
            </c:strRef>
          </c:tx>
          <c:invertIfNegative val="0"/>
          <c:cat>
            <c:strRef>
              <c:f>'[Heizsystem-Kostenvergleich_Vorlage_23.01.2019 (3).xlsx]15000 kWh'!$D$12:$J$12</c:f>
              <c:strCache>
                <c:ptCount val="7"/>
                <c:pt idx="0">
                  <c:v>Heizöl</c:v>
                </c:pt>
                <c:pt idx="1">
                  <c:v>Gas</c:v>
                </c:pt>
                <c:pt idx="2">
                  <c:v>WP Luft</c:v>
                </c:pt>
                <c:pt idx="3">
                  <c:v>WP Sonde</c:v>
                </c:pt>
                <c:pt idx="4">
                  <c:v>Pellets</c:v>
                </c:pt>
                <c:pt idx="5">
                  <c:v>Stückholz</c:v>
                </c:pt>
                <c:pt idx="6">
                  <c:v>Fernwärme</c:v>
                </c:pt>
              </c:strCache>
            </c:strRef>
          </c:cat>
          <c:val>
            <c:numRef>
              <c:f>'[Heizsystem-Kostenvergleich_Vorlage_23.01.2019 (3).xlsx]15000 kWh'!$D$61:$J$61</c:f>
              <c:numCache>
                <c:formatCode>0</c:formatCode>
                <c:ptCount val="7"/>
                <c:pt idx="0">
                  <c:v>1455</c:v>
                </c:pt>
                <c:pt idx="1">
                  <c:v>1550</c:v>
                </c:pt>
                <c:pt idx="2">
                  <c:v>1000.7692307692306</c:v>
                </c:pt>
                <c:pt idx="3">
                  <c:v>728.33333333333348</c:v>
                </c:pt>
                <c:pt idx="4">
                  <c:v>1140</c:v>
                </c:pt>
                <c:pt idx="5">
                  <c:v>1286.9832402234636</c:v>
                </c:pt>
                <c:pt idx="6">
                  <c:v>1785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C4-4D38-A303-B0D6A88C9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485721960"/>
        <c:axId val="485721568"/>
      </c:barChart>
      <c:catAx>
        <c:axId val="485721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485721568"/>
        <c:crosses val="autoZero"/>
        <c:auto val="1"/>
        <c:lblAlgn val="ctr"/>
        <c:lblOffset val="100"/>
        <c:noMultiLvlLbl val="0"/>
      </c:catAx>
      <c:valAx>
        <c:axId val="485721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1"/>
                </a:pPr>
                <a:r>
                  <a:rPr lang="en-US" sz="1800" b="1"/>
                  <a:t>Fr. pro Jahr</a:t>
                </a:r>
              </a:p>
            </c:rich>
          </c:tx>
          <c:layout>
            <c:manualLayout>
              <c:xMode val="edge"/>
              <c:yMode val="edge"/>
              <c:x val="2.9411775880246575E-2"/>
              <c:y val="0.3633332287647311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485721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025009622341099"/>
          <c:y val="0.34423976562047981"/>
          <c:w val="0.24974990377658901"/>
          <c:h val="0.28061792877092767"/>
        </c:manualLayout>
      </c:layout>
      <c:overlay val="0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7DAB8D9-E7AD-5943-839F-246C3117E3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6221519" cy="498710"/>
          </a:xfrm>
          <a:prstGeom prst="rect">
            <a:avLst/>
          </a:prstGeom>
        </p:spPr>
        <p:txBody>
          <a:bodyPr vert="horz" lIns="116550" tIns="58275" rIns="116550" bIns="58275" rtlCol="0"/>
          <a:lstStyle>
            <a:lvl1pPr algn="l">
              <a:defRPr sz="15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1DAAEC-79CF-C54B-B3C7-2A3C50BFBB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8132095" y="0"/>
            <a:ext cx="6221519" cy="498710"/>
          </a:xfrm>
          <a:prstGeom prst="rect">
            <a:avLst/>
          </a:prstGeom>
        </p:spPr>
        <p:txBody>
          <a:bodyPr vert="horz" lIns="116550" tIns="58275" rIns="116550" bIns="58275" rtlCol="0"/>
          <a:lstStyle>
            <a:lvl1pPr algn="r">
              <a:defRPr sz="1500"/>
            </a:lvl1pPr>
          </a:lstStyle>
          <a:p>
            <a:fld id="{8E543E25-C938-C84E-9A20-36C8656D67FC}" type="datetimeFigureOut">
              <a:rPr lang="de-DE" smtClean="0"/>
              <a:t>18.03.2023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E19C0C-8ABD-1B45-A723-77FFC6F3E3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9520"/>
            <a:ext cx="6221519" cy="498709"/>
          </a:xfrm>
          <a:prstGeom prst="rect">
            <a:avLst/>
          </a:prstGeom>
        </p:spPr>
        <p:txBody>
          <a:bodyPr vert="horz" lIns="116550" tIns="58275" rIns="116550" bIns="58275" rtlCol="0" anchor="b"/>
          <a:lstStyle>
            <a:lvl1pPr algn="l">
              <a:defRPr sz="15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F0A0F2-FECB-844F-A941-51251CC681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8132095" y="9429520"/>
            <a:ext cx="6221519" cy="498709"/>
          </a:xfrm>
          <a:prstGeom prst="rect">
            <a:avLst/>
          </a:prstGeom>
        </p:spPr>
        <p:txBody>
          <a:bodyPr vert="horz" lIns="116550" tIns="58275" rIns="116550" bIns="58275" rtlCol="0" anchor="b"/>
          <a:lstStyle>
            <a:lvl1pPr algn="r">
              <a:defRPr sz="1500"/>
            </a:lvl1pPr>
          </a:lstStyle>
          <a:p>
            <a:fld id="{00A93D93-FD95-D241-AF4F-0154FFD157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595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6221519" cy="498710"/>
          </a:xfrm>
          <a:prstGeom prst="rect">
            <a:avLst/>
          </a:prstGeom>
        </p:spPr>
        <p:txBody>
          <a:bodyPr vert="horz" lIns="116550" tIns="58275" rIns="116550" bIns="58275" rtlCol="0"/>
          <a:lstStyle>
            <a:lvl1pPr algn="l">
              <a:defRPr sz="15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8132095" y="0"/>
            <a:ext cx="6221519" cy="498710"/>
          </a:xfrm>
          <a:prstGeom prst="rect">
            <a:avLst/>
          </a:prstGeom>
        </p:spPr>
        <p:txBody>
          <a:bodyPr vert="horz" lIns="116550" tIns="58275" rIns="116550" bIns="58275" rtlCol="0"/>
          <a:lstStyle>
            <a:lvl1pPr algn="r">
              <a:defRPr sz="1500"/>
            </a:lvl1pPr>
          </a:lstStyle>
          <a:p>
            <a:fld id="{E3922FD3-A50D-E146-B025-66F51BE59C67}" type="datetimeFigureOut">
              <a:rPr lang="de-DE" smtClean="0"/>
              <a:t>18.03.2023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0525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6550" tIns="58275" rIns="116550" bIns="5827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435736" y="4777960"/>
            <a:ext cx="11485880" cy="3909238"/>
          </a:xfrm>
          <a:prstGeom prst="rect">
            <a:avLst/>
          </a:prstGeom>
        </p:spPr>
        <p:txBody>
          <a:bodyPr vert="horz" lIns="116550" tIns="58275" rIns="116550" bIns="58275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9520"/>
            <a:ext cx="6221519" cy="498709"/>
          </a:xfrm>
          <a:prstGeom prst="rect">
            <a:avLst/>
          </a:prstGeom>
        </p:spPr>
        <p:txBody>
          <a:bodyPr vert="horz" lIns="116550" tIns="58275" rIns="116550" bIns="58275" rtlCol="0" anchor="b"/>
          <a:lstStyle>
            <a:lvl1pPr algn="l">
              <a:defRPr sz="15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8132095" y="9429520"/>
            <a:ext cx="6221519" cy="498709"/>
          </a:xfrm>
          <a:prstGeom prst="rect">
            <a:avLst/>
          </a:prstGeom>
        </p:spPr>
        <p:txBody>
          <a:bodyPr vert="horz" lIns="116550" tIns="58275" rIns="116550" bIns="58275" rtlCol="0" anchor="b"/>
          <a:lstStyle>
            <a:lvl1pPr algn="r">
              <a:defRPr sz="1500"/>
            </a:lvl1pPr>
          </a:lstStyle>
          <a:p>
            <a:fld id="{BBC7C7AD-F865-EC4A-BB9D-54779427A3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38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C7AD-F865-EC4A-BB9D-54779427A39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07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C7AD-F865-EC4A-BB9D-54779427A39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364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C7AD-F865-EC4A-BB9D-54779427A39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70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75%: Wir kaufen rund 200 Tonnen Pellets. Dies ergibt rund 1’000’000 </a:t>
            </a:r>
            <a:r>
              <a:rPr lang="de-CH" dirty="0" err="1"/>
              <a:t>kWH</a:t>
            </a:r>
            <a:r>
              <a:rPr lang="de-CH" dirty="0"/>
              <a:t>, Rest ist aus Abfall und ca. 1.8 </a:t>
            </a:r>
            <a:r>
              <a:rPr lang="de-CH" dirty="0" err="1"/>
              <a:t>Mio</a:t>
            </a:r>
            <a:r>
              <a:rPr lang="de-CH" dirty="0"/>
              <a:t> aus BHKW</a:t>
            </a:r>
          </a:p>
          <a:p>
            <a:r>
              <a:rPr lang="de-CH" dirty="0"/>
              <a:t>430’000 Liter = 10 MWH = 1000 L ÖL</a:t>
            </a:r>
          </a:p>
          <a:p>
            <a:r>
              <a:rPr lang="de-CH" dirty="0"/>
              <a:t>Pro Liter Öl ca. 2.65 kg Co2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7C7AD-F865-EC4A-BB9D-54779427A39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518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C7AD-F865-EC4A-BB9D-54779427A398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83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2957A2-EC50-5D47-BDF2-545A4B22D8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19540" y="6331002"/>
            <a:ext cx="3481260" cy="10772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12700">
              <a:spcBef>
                <a:spcPts val="30"/>
              </a:spcBef>
            </a:pPr>
            <a:r>
              <a:rPr lang="de-DE" b="1" spc="-5"/>
              <a:t>vonrickenbach.swiss ag │ Thomas von Rickenbach │ März 2023</a:t>
            </a:r>
            <a:endParaRPr lang="de-CH" spc="-5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5AAA14-7D35-EC46-9576-7687E37B08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1401" y="6331002"/>
            <a:ext cx="296290" cy="107722"/>
          </a:xfrm>
          <a:prstGeom prst="rect">
            <a:avLst/>
          </a:prstGeom>
        </p:spPr>
        <p:txBody>
          <a:bodyPr/>
          <a:lstStyle/>
          <a:p>
            <a:pPr marL="25400">
              <a:spcBef>
                <a:spcPts val="30"/>
              </a:spcBef>
            </a:pPr>
            <a:fld id="{81D60167-4931-47E6-BA6A-407CBD079E47}" type="slidenum">
              <a:rPr lang="de-CH" smtClean="0"/>
              <a:pPr marL="25400">
                <a:spcBef>
                  <a:spcPts val="30"/>
                </a:spcBef>
              </a:pPr>
              <a:t>‹Nr.›</a:t>
            </a:fld>
            <a:endParaRPr lang="de-CH" dirty="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6658D850-C726-C34B-9023-88830E54C419}"/>
              </a:ext>
            </a:extLst>
          </p:cNvPr>
          <p:cNvSpPr/>
          <p:nvPr userDrawn="1"/>
        </p:nvSpPr>
        <p:spPr>
          <a:xfrm>
            <a:off x="-635" y="0"/>
            <a:ext cx="12192635" cy="3825240"/>
          </a:xfrm>
          <a:custGeom>
            <a:avLst/>
            <a:gdLst/>
            <a:ahLst/>
            <a:cxnLst/>
            <a:rect l="l" t="t" r="r" b="b"/>
            <a:pathLst>
              <a:path w="12192635" h="3825240">
                <a:moveTo>
                  <a:pt x="0" y="3824998"/>
                </a:moveTo>
                <a:lnTo>
                  <a:pt x="12192114" y="3824998"/>
                </a:lnTo>
                <a:lnTo>
                  <a:pt x="12192114" y="0"/>
                </a:lnTo>
                <a:lnTo>
                  <a:pt x="0" y="0"/>
                </a:lnTo>
                <a:lnTo>
                  <a:pt x="0" y="3824998"/>
                </a:lnTo>
                <a:close/>
              </a:path>
            </a:pathLst>
          </a:custGeom>
          <a:solidFill>
            <a:srgbClr val="00C39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Textplatzhalter 116">
            <a:extLst>
              <a:ext uri="{FF2B5EF4-FFF2-40B4-BE49-F238E27FC236}">
                <a16:creationId xmlns:a16="http://schemas.microsoft.com/office/drawing/2014/main" id="{D73CB292-B8EB-3C40-8826-395B73C955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77723" y="4142817"/>
            <a:ext cx="8423678" cy="1572183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de-CH" sz="3200" b="1" dirty="0" err="1">
                <a:solidFill>
                  <a:srgbClr val="1D1D1B"/>
                </a:solidFill>
                <a:latin typeface="+mn-lt"/>
                <a:cs typeface="Arial"/>
              </a:rPr>
              <a:t>Lorem</a:t>
            </a:r>
            <a:r>
              <a:rPr lang="de-CH" sz="3200" b="1" spc="-95" dirty="0">
                <a:solidFill>
                  <a:srgbClr val="1D1D1B"/>
                </a:solidFill>
                <a:latin typeface="+mn-lt"/>
                <a:cs typeface="Arial"/>
              </a:rPr>
              <a:t> </a:t>
            </a:r>
            <a:r>
              <a:rPr lang="de-CH" sz="3200" b="1" spc="-5" dirty="0" err="1">
                <a:solidFill>
                  <a:srgbClr val="1D1D1B"/>
                </a:solidFill>
                <a:latin typeface="+mn-lt"/>
                <a:cs typeface="Arial"/>
              </a:rPr>
              <a:t>consectetuer</a:t>
            </a:r>
            <a:r>
              <a:rPr lang="de-CH" sz="3200" b="1" spc="-5" dirty="0">
                <a:solidFill>
                  <a:srgbClr val="1D1D1B"/>
                </a:solidFill>
                <a:latin typeface="+mn-lt"/>
                <a:cs typeface="Arial"/>
              </a:rPr>
              <a:t> </a:t>
            </a:r>
            <a:r>
              <a:rPr lang="de-CH" sz="3200" b="1" spc="-5" dirty="0" err="1">
                <a:solidFill>
                  <a:srgbClr val="1D1D1B"/>
                </a:solidFill>
                <a:latin typeface="+mn-lt"/>
                <a:cs typeface="Arial"/>
              </a:rPr>
              <a:t>adipiscing</a:t>
            </a:r>
            <a:r>
              <a:rPr lang="de-CH" sz="3200" b="1" spc="-15" dirty="0">
                <a:solidFill>
                  <a:srgbClr val="1D1D1B"/>
                </a:solidFill>
                <a:latin typeface="+mn-lt"/>
                <a:cs typeface="Arial"/>
              </a:rPr>
              <a:t> </a:t>
            </a:r>
            <a:r>
              <a:rPr lang="de-CH" sz="3200" b="1" spc="-5" dirty="0" err="1">
                <a:solidFill>
                  <a:srgbClr val="1D1D1B"/>
                </a:solidFill>
                <a:latin typeface="+mn-lt"/>
                <a:cs typeface="Arial"/>
              </a:rPr>
              <a:t>elit</a:t>
            </a:r>
            <a:r>
              <a:rPr lang="de-CH" sz="3200" b="1" spc="-5" dirty="0">
                <a:solidFill>
                  <a:srgbClr val="1D1D1B"/>
                </a:solidFill>
                <a:latin typeface="+mn-lt"/>
                <a:cs typeface="Arial"/>
              </a:rPr>
              <a:t>.</a:t>
            </a:r>
            <a:endParaRPr lang="de-CH" sz="3200" dirty="0">
              <a:latin typeface="+mn-lt"/>
              <a:cs typeface="Arial"/>
            </a:endParaRP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97F60F14-F406-6B42-B920-7BEA9463EB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357" y="2204999"/>
            <a:ext cx="3383940" cy="83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7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7848600" y="6332820"/>
            <a:ext cx="319622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b="1" spc="-5">
                <a:latin typeface="Arial"/>
                <a:cs typeface="Arial"/>
              </a:rPr>
              <a:t>vonrickenbach.swiss ag │ Thomas von Rickenbach │ März 2023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1201401" y="6331002"/>
            <a:ext cx="29629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B1EFCAC5-A2C7-F544-8192-8F76947CE7CC}"/>
              </a:ext>
            </a:extLst>
          </p:cNvPr>
          <p:cNvSpPr/>
          <p:nvPr userDrawn="1"/>
        </p:nvSpPr>
        <p:spPr>
          <a:xfrm>
            <a:off x="0" y="0"/>
            <a:ext cx="12192635" cy="1343025"/>
          </a:xfrm>
          <a:custGeom>
            <a:avLst/>
            <a:gdLst/>
            <a:ahLst/>
            <a:cxnLst/>
            <a:rect l="l" t="t" r="r" b="b"/>
            <a:pathLst>
              <a:path w="12192635" h="1800225">
                <a:moveTo>
                  <a:pt x="0" y="1799996"/>
                </a:moveTo>
                <a:lnTo>
                  <a:pt x="12192114" y="1799996"/>
                </a:lnTo>
                <a:lnTo>
                  <a:pt x="12192114" y="0"/>
                </a:lnTo>
                <a:lnTo>
                  <a:pt x="0" y="0"/>
                </a:lnTo>
                <a:lnTo>
                  <a:pt x="0" y="1799996"/>
                </a:lnTo>
                <a:close/>
              </a:path>
            </a:pathLst>
          </a:custGeom>
          <a:solidFill>
            <a:srgbClr val="008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extplatzhalter 116">
            <a:extLst>
              <a:ext uri="{FF2B5EF4-FFF2-40B4-BE49-F238E27FC236}">
                <a16:creationId xmlns:a16="http://schemas.microsoft.com/office/drawing/2014/main" id="{D7886756-A0F6-9646-952C-897FCC26AF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3630" y="176743"/>
            <a:ext cx="8179760" cy="104245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de-CH" sz="3200" b="1" dirty="0" err="1">
                <a:latin typeface="+mn-lt"/>
                <a:cs typeface="Arial"/>
              </a:rPr>
              <a:t>Lorem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ipsum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dolor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sit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amet</a:t>
            </a:r>
            <a:endParaRPr lang="de-CH" sz="3200" b="1" dirty="0">
              <a:latin typeface="+mn-lt"/>
              <a:cs typeface="Arial"/>
            </a:endParaRP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E43985D6-B547-B14A-B870-B8AF1AE4ED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125" y="1676402"/>
            <a:ext cx="8214265" cy="4083594"/>
          </a:xfrm>
        </p:spPr>
        <p:txBody>
          <a:bodyPr>
            <a:normAutofit/>
          </a:bodyPr>
          <a:lstStyle>
            <a:lvl1pPr marL="342900" marR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250"/>
            </a:lvl1pPr>
          </a:lstStyle>
          <a:p>
            <a:r>
              <a:rPr lang="de-DE" dirty="0" err="1"/>
              <a:t>Opta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asitaepudi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non non </a:t>
            </a:r>
            <a:r>
              <a:rPr lang="de-DE" dirty="0" err="1"/>
              <a:t>nim</a:t>
            </a:r>
            <a:r>
              <a:rPr lang="de-DE" dirty="0"/>
              <a:t> nos ne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 </a:t>
            </a:r>
            <a:r>
              <a:rPr lang="de-DE" dirty="0" err="1"/>
              <a:t>moluptur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 </a:t>
            </a:r>
            <a:r>
              <a:rPr lang="de-DE" dirty="0" err="1"/>
              <a:t>pera</a:t>
            </a:r>
            <a:r>
              <a:rPr lang="de-DE" dirty="0"/>
              <a:t> </a:t>
            </a:r>
            <a:r>
              <a:rPr lang="de-DE" dirty="0" err="1"/>
              <a:t>volorep</a:t>
            </a:r>
            <a:r>
              <a:rPr lang="de-DE" dirty="0"/>
              <a:t> </a:t>
            </a:r>
            <a:r>
              <a:rPr lang="de-DE" dirty="0" err="1"/>
              <a:t>erroviditam</a:t>
            </a:r>
            <a:r>
              <a:rPr lang="de-DE" dirty="0"/>
              <a:t> </a:t>
            </a:r>
            <a:r>
              <a:rPr lang="de-DE" dirty="0" err="1"/>
              <a:t>nihicieni</a:t>
            </a:r>
            <a:r>
              <a:rPr lang="de-DE" dirty="0"/>
              <a:t> </a:t>
            </a:r>
            <a:r>
              <a:rPr lang="de-DE" dirty="0" err="1"/>
              <a:t>voleste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quibus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Cum </a:t>
            </a:r>
            <a:r>
              <a:rPr lang="de-DE" dirty="0" err="1"/>
              <a:t>fugit</a:t>
            </a:r>
            <a:r>
              <a:rPr lang="de-DE" dirty="0"/>
              <a:t> </a:t>
            </a:r>
            <a:r>
              <a:rPr lang="de-DE" dirty="0" err="1"/>
              <a:t>exerita</a:t>
            </a:r>
            <a:r>
              <a:rPr lang="de-DE" dirty="0"/>
              <a:t> </a:t>
            </a:r>
            <a:r>
              <a:rPr lang="de-DE" dirty="0" err="1"/>
              <a:t>tectionse</a:t>
            </a:r>
            <a:r>
              <a:rPr lang="de-DE" dirty="0"/>
              <a:t> </a:t>
            </a:r>
            <a:r>
              <a:rPr lang="de-DE" dirty="0" err="1"/>
              <a:t>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esequodis</a:t>
            </a:r>
            <a:r>
              <a:rPr lang="de-DE" dirty="0"/>
              <a:t> </a:t>
            </a:r>
            <a:r>
              <a:rPr lang="de-DE" dirty="0" err="1"/>
              <a:t>quibuscium</a:t>
            </a:r>
            <a:r>
              <a:rPr lang="de-DE" dirty="0"/>
              <a:t>, </a:t>
            </a:r>
            <a:r>
              <a:rPr lang="de-DE" dirty="0" err="1"/>
              <a:t>tem</a:t>
            </a:r>
            <a:r>
              <a:rPr lang="de-DE" dirty="0"/>
              <a:t>-  </a:t>
            </a:r>
            <a:r>
              <a:rPr lang="de-DE" dirty="0" err="1"/>
              <a:t>pores</a:t>
            </a:r>
            <a:r>
              <a:rPr lang="de-DE" dirty="0"/>
              <a:t> del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essit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et </a:t>
            </a:r>
            <a:r>
              <a:rPr lang="de-DE" dirty="0" err="1"/>
              <a:t>fugiatur</a:t>
            </a:r>
            <a:r>
              <a:rPr lang="de-DE" dirty="0"/>
              <a:t>, </a:t>
            </a:r>
            <a:r>
              <a:rPr lang="de-DE" dirty="0" err="1"/>
              <a:t>tore</a:t>
            </a:r>
            <a:r>
              <a:rPr lang="de-DE" dirty="0"/>
              <a:t> </a:t>
            </a:r>
            <a:r>
              <a:rPr lang="de-DE" dirty="0" err="1"/>
              <a:t>dolest</a:t>
            </a:r>
            <a:r>
              <a:rPr lang="de-DE" dirty="0"/>
              <a:t>, quo </a:t>
            </a:r>
            <a:r>
              <a:rPr lang="de-DE" dirty="0" err="1"/>
              <a:t>vent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 </a:t>
            </a:r>
            <a:r>
              <a:rPr lang="de-DE" dirty="0" err="1"/>
              <a:t>quiae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fugia</a:t>
            </a:r>
            <a:r>
              <a:rPr lang="de-DE" dirty="0"/>
              <a:t> </a:t>
            </a:r>
            <a:r>
              <a:rPr lang="de-DE" dirty="0" err="1"/>
              <a:t>voloris</a:t>
            </a:r>
            <a:r>
              <a:rPr lang="de-DE" dirty="0"/>
              <a:t> </a:t>
            </a:r>
            <a:r>
              <a:rPr lang="de-DE" dirty="0" err="1"/>
              <a:t>idi</a:t>
            </a:r>
            <a:r>
              <a:rPr lang="de-DE" dirty="0"/>
              <a:t> </a:t>
            </a:r>
            <a:r>
              <a:rPr lang="de-DE" dirty="0" err="1"/>
              <a:t>utatis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volorporro</a:t>
            </a:r>
            <a:r>
              <a:rPr lang="de-DE" dirty="0"/>
              <a:t> mi,  </a:t>
            </a:r>
            <a:r>
              <a:rPr lang="de-DE" dirty="0" err="1"/>
              <a:t>autat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790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48600" y="6332820"/>
            <a:ext cx="319622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b="1" spc="-5">
                <a:latin typeface="Arial"/>
                <a:cs typeface="Arial"/>
              </a:rPr>
              <a:t>vonrickenbach.swiss ag │ Thomas von Rickenbach │ März 2023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01401" y="6331002"/>
            <a:ext cx="29629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5DDE60F6-B7A0-A842-B4A0-E18C2092BC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125" y="1676402"/>
            <a:ext cx="6022675" cy="4083594"/>
          </a:xfrm>
        </p:spPr>
        <p:txBody>
          <a:bodyPr>
            <a:normAutofit/>
          </a:bodyPr>
          <a:lstStyle>
            <a:lvl1pPr marL="342900" marR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250"/>
            </a:lvl1pPr>
          </a:lstStyle>
          <a:p>
            <a:r>
              <a:rPr lang="de-DE" dirty="0" err="1"/>
              <a:t>Opta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asitaepudi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non non </a:t>
            </a:r>
            <a:r>
              <a:rPr lang="de-DE" dirty="0" err="1"/>
              <a:t>nim</a:t>
            </a:r>
            <a:r>
              <a:rPr lang="de-DE" dirty="0"/>
              <a:t> nos ne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 </a:t>
            </a:r>
            <a:r>
              <a:rPr lang="de-DE" dirty="0" err="1"/>
              <a:t>moluptur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 </a:t>
            </a:r>
            <a:r>
              <a:rPr lang="de-DE" dirty="0" err="1"/>
              <a:t>pera</a:t>
            </a:r>
            <a:r>
              <a:rPr lang="de-DE" dirty="0"/>
              <a:t> </a:t>
            </a:r>
            <a:r>
              <a:rPr lang="de-DE" dirty="0" err="1"/>
              <a:t>volorep</a:t>
            </a:r>
            <a:r>
              <a:rPr lang="de-DE" dirty="0"/>
              <a:t> </a:t>
            </a:r>
            <a:r>
              <a:rPr lang="de-DE" dirty="0" err="1"/>
              <a:t>erroviditam</a:t>
            </a:r>
            <a:r>
              <a:rPr lang="de-DE" dirty="0"/>
              <a:t> </a:t>
            </a:r>
            <a:r>
              <a:rPr lang="de-DE" dirty="0" err="1"/>
              <a:t>nihicieni</a:t>
            </a:r>
            <a:r>
              <a:rPr lang="de-DE" dirty="0"/>
              <a:t> </a:t>
            </a:r>
            <a:r>
              <a:rPr lang="de-DE" dirty="0" err="1"/>
              <a:t>voleste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quibus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Cum </a:t>
            </a:r>
            <a:r>
              <a:rPr lang="de-DE" dirty="0" err="1"/>
              <a:t>fugit</a:t>
            </a:r>
            <a:r>
              <a:rPr lang="de-DE" dirty="0"/>
              <a:t> </a:t>
            </a:r>
            <a:r>
              <a:rPr lang="de-DE" dirty="0" err="1"/>
              <a:t>exerita</a:t>
            </a:r>
            <a:r>
              <a:rPr lang="de-DE" dirty="0"/>
              <a:t> </a:t>
            </a:r>
            <a:r>
              <a:rPr lang="de-DE" dirty="0" err="1"/>
              <a:t>tectionse</a:t>
            </a:r>
            <a:r>
              <a:rPr lang="de-DE" dirty="0"/>
              <a:t> </a:t>
            </a:r>
            <a:r>
              <a:rPr lang="de-DE" dirty="0" err="1"/>
              <a:t>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esequodis</a:t>
            </a:r>
            <a:r>
              <a:rPr lang="de-DE" dirty="0"/>
              <a:t> </a:t>
            </a:r>
            <a:r>
              <a:rPr lang="de-DE" dirty="0" err="1"/>
              <a:t>quibuscium</a:t>
            </a:r>
            <a:r>
              <a:rPr lang="de-DE" dirty="0"/>
              <a:t>, </a:t>
            </a:r>
            <a:r>
              <a:rPr lang="de-DE" dirty="0" err="1"/>
              <a:t>tem</a:t>
            </a:r>
            <a:r>
              <a:rPr lang="de-DE" dirty="0"/>
              <a:t>-  </a:t>
            </a:r>
            <a:r>
              <a:rPr lang="de-DE" dirty="0" err="1"/>
              <a:t>pores</a:t>
            </a:r>
            <a:r>
              <a:rPr lang="de-DE" dirty="0"/>
              <a:t> del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essit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et </a:t>
            </a:r>
            <a:r>
              <a:rPr lang="de-DE" dirty="0" err="1"/>
              <a:t>fugiatur</a:t>
            </a:r>
            <a:r>
              <a:rPr lang="de-DE" dirty="0"/>
              <a:t>, </a:t>
            </a:r>
            <a:r>
              <a:rPr lang="de-DE" dirty="0" err="1"/>
              <a:t>tore</a:t>
            </a:r>
            <a:r>
              <a:rPr lang="de-DE" dirty="0"/>
              <a:t> </a:t>
            </a:r>
            <a:r>
              <a:rPr lang="de-DE" dirty="0" err="1"/>
              <a:t>dolest</a:t>
            </a:r>
            <a:r>
              <a:rPr lang="de-DE" dirty="0"/>
              <a:t>, quo </a:t>
            </a:r>
            <a:r>
              <a:rPr lang="de-DE" dirty="0" err="1"/>
              <a:t>vent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 </a:t>
            </a:r>
            <a:r>
              <a:rPr lang="de-DE" dirty="0" err="1"/>
              <a:t>quiae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fugia</a:t>
            </a:r>
            <a:r>
              <a:rPr lang="de-DE" dirty="0"/>
              <a:t> </a:t>
            </a:r>
            <a:r>
              <a:rPr lang="de-DE" dirty="0" err="1"/>
              <a:t>voloris</a:t>
            </a:r>
            <a:r>
              <a:rPr lang="de-DE" dirty="0"/>
              <a:t> </a:t>
            </a:r>
            <a:r>
              <a:rPr lang="de-DE" dirty="0" err="1"/>
              <a:t>idi</a:t>
            </a:r>
            <a:r>
              <a:rPr lang="de-DE" dirty="0"/>
              <a:t> </a:t>
            </a:r>
            <a:r>
              <a:rPr lang="de-DE" dirty="0" err="1"/>
              <a:t>utatis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volorporro</a:t>
            </a:r>
            <a:r>
              <a:rPr lang="de-DE" dirty="0"/>
              <a:t> mi,  </a:t>
            </a:r>
            <a:r>
              <a:rPr lang="de-DE" dirty="0" err="1"/>
              <a:t>autat</a:t>
            </a:r>
            <a:r>
              <a:rPr lang="de-DE" dirty="0"/>
              <a:t>.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43BB7DB5-EC6D-4140-A8AA-76B7D4733448}"/>
              </a:ext>
            </a:extLst>
          </p:cNvPr>
          <p:cNvSpPr/>
          <p:nvPr userDrawn="1"/>
        </p:nvSpPr>
        <p:spPr>
          <a:xfrm>
            <a:off x="0" y="0"/>
            <a:ext cx="12192635" cy="1343025"/>
          </a:xfrm>
          <a:custGeom>
            <a:avLst/>
            <a:gdLst/>
            <a:ahLst/>
            <a:cxnLst/>
            <a:rect l="l" t="t" r="r" b="b"/>
            <a:pathLst>
              <a:path w="12192635" h="1800225">
                <a:moveTo>
                  <a:pt x="0" y="1799996"/>
                </a:moveTo>
                <a:lnTo>
                  <a:pt x="12192114" y="1799996"/>
                </a:lnTo>
                <a:lnTo>
                  <a:pt x="12192114" y="0"/>
                </a:lnTo>
                <a:lnTo>
                  <a:pt x="0" y="0"/>
                </a:lnTo>
                <a:lnTo>
                  <a:pt x="0" y="1799996"/>
                </a:lnTo>
                <a:close/>
              </a:path>
            </a:pathLst>
          </a:custGeom>
          <a:solidFill>
            <a:srgbClr val="008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Textplatzhalter 116">
            <a:extLst>
              <a:ext uri="{FF2B5EF4-FFF2-40B4-BE49-F238E27FC236}">
                <a16:creationId xmlns:a16="http://schemas.microsoft.com/office/drawing/2014/main" id="{0903D36F-09C8-E549-A575-3FC09027F0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3630" y="176743"/>
            <a:ext cx="8179760" cy="104245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de-CH" sz="3200" b="1" dirty="0" err="1">
                <a:latin typeface="+mn-lt"/>
                <a:cs typeface="Arial"/>
              </a:rPr>
              <a:t>Lorem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ipsum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dolor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sit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amet</a:t>
            </a:r>
            <a:endParaRPr lang="de-CH" sz="3200" b="1" dirty="0">
              <a:latin typeface="+mn-lt"/>
              <a:cs typeface="Arial"/>
            </a:endParaRPr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929C6456-7628-A34F-859B-356DB80A99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34200" y="1676401"/>
            <a:ext cx="4537913" cy="408305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7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48600" y="6332820"/>
            <a:ext cx="319622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b="1" spc="-5">
                <a:latin typeface="Arial"/>
                <a:cs typeface="Arial"/>
              </a:rPr>
              <a:t>vonrickenbach.swiss ag │ Thomas von Rickenbach │ März 2023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01401" y="6331002"/>
            <a:ext cx="29629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5DDE60F6-B7A0-A842-B4A0-E18C2092BC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125" y="1676402"/>
            <a:ext cx="6022675" cy="4083594"/>
          </a:xfrm>
        </p:spPr>
        <p:txBody>
          <a:bodyPr>
            <a:normAutofit/>
          </a:bodyPr>
          <a:lstStyle>
            <a:lvl1pPr marL="342900" marR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250"/>
            </a:lvl1pPr>
          </a:lstStyle>
          <a:p>
            <a:r>
              <a:rPr lang="de-DE" dirty="0" err="1"/>
              <a:t>Opta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asitaepudi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non non </a:t>
            </a:r>
            <a:r>
              <a:rPr lang="de-DE" dirty="0" err="1"/>
              <a:t>nim</a:t>
            </a:r>
            <a:r>
              <a:rPr lang="de-DE" dirty="0"/>
              <a:t> nos ne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 </a:t>
            </a:r>
            <a:r>
              <a:rPr lang="de-DE" dirty="0" err="1"/>
              <a:t>moluptur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 </a:t>
            </a:r>
            <a:r>
              <a:rPr lang="de-DE" dirty="0" err="1"/>
              <a:t>pera</a:t>
            </a:r>
            <a:r>
              <a:rPr lang="de-DE" dirty="0"/>
              <a:t> </a:t>
            </a:r>
            <a:r>
              <a:rPr lang="de-DE" dirty="0" err="1"/>
              <a:t>volorep</a:t>
            </a:r>
            <a:r>
              <a:rPr lang="de-DE" dirty="0"/>
              <a:t> </a:t>
            </a:r>
            <a:r>
              <a:rPr lang="de-DE" dirty="0" err="1"/>
              <a:t>erroviditam</a:t>
            </a:r>
            <a:r>
              <a:rPr lang="de-DE" dirty="0"/>
              <a:t> </a:t>
            </a:r>
            <a:r>
              <a:rPr lang="de-DE" dirty="0" err="1"/>
              <a:t>nihicieni</a:t>
            </a:r>
            <a:r>
              <a:rPr lang="de-DE" dirty="0"/>
              <a:t> </a:t>
            </a:r>
            <a:r>
              <a:rPr lang="de-DE" dirty="0" err="1"/>
              <a:t>voleste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quibus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Cum </a:t>
            </a:r>
            <a:r>
              <a:rPr lang="de-DE" dirty="0" err="1"/>
              <a:t>fugit</a:t>
            </a:r>
            <a:r>
              <a:rPr lang="de-DE" dirty="0"/>
              <a:t> </a:t>
            </a:r>
            <a:r>
              <a:rPr lang="de-DE" dirty="0" err="1"/>
              <a:t>exerita</a:t>
            </a:r>
            <a:r>
              <a:rPr lang="de-DE" dirty="0"/>
              <a:t> </a:t>
            </a:r>
            <a:r>
              <a:rPr lang="de-DE" dirty="0" err="1"/>
              <a:t>tectionse</a:t>
            </a:r>
            <a:r>
              <a:rPr lang="de-DE" dirty="0"/>
              <a:t> </a:t>
            </a:r>
            <a:r>
              <a:rPr lang="de-DE" dirty="0" err="1"/>
              <a:t>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esequodis</a:t>
            </a:r>
            <a:r>
              <a:rPr lang="de-DE" dirty="0"/>
              <a:t> </a:t>
            </a:r>
            <a:r>
              <a:rPr lang="de-DE" dirty="0" err="1"/>
              <a:t>quibuscium</a:t>
            </a:r>
            <a:r>
              <a:rPr lang="de-DE" dirty="0"/>
              <a:t>, </a:t>
            </a:r>
            <a:r>
              <a:rPr lang="de-DE" dirty="0" err="1"/>
              <a:t>tem</a:t>
            </a:r>
            <a:r>
              <a:rPr lang="de-DE" dirty="0"/>
              <a:t>-  </a:t>
            </a:r>
            <a:r>
              <a:rPr lang="de-DE" dirty="0" err="1"/>
              <a:t>pores</a:t>
            </a:r>
            <a:r>
              <a:rPr lang="de-DE" dirty="0"/>
              <a:t> del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essit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et </a:t>
            </a:r>
            <a:r>
              <a:rPr lang="de-DE" dirty="0" err="1"/>
              <a:t>fugiatur</a:t>
            </a:r>
            <a:r>
              <a:rPr lang="de-DE" dirty="0"/>
              <a:t>, </a:t>
            </a:r>
            <a:r>
              <a:rPr lang="de-DE" dirty="0" err="1"/>
              <a:t>tore</a:t>
            </a:r>
            <a:r>
              <a:rPr lang="de-DE" dirty="0"/>
              <a:t> </a:t>
            </a:r>
            <a:r>
              <a:rPr lang="de-DE" dirty="0" err="1"/>
              <a:t>dolest</a:t>
            </a:r>
            <a:r>
              <a:rPr lang="de-DE" dirty="0"/>
              <a:t>, quo </a:t>
            </a:r>
            <a:r>
              <a:rPr lang="de-DE" dirty="0" err="1"/>
              <a:t>vent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 </a:t>
            </a:r>
            <a:r>
              <a:rPr lang="de-DE" dirty="0" err="1"/>
              <a:t>quiae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fugia</a:t>
            </a:r>
            <a:r>
              <a:rPr lang="de-DE" dirty="0"/>
              <a:t> </a:t>
            </a:r>
            <a:r>
              <a:rPr lang="de-DE" dirty="0" err="1"/>
              <a:t>voloris</a:t>
            </a:r>
            <a:r>
              <a:rPr lang="de-DE" dirty="0"/>
              <a:t> </a:t>
            </a:r>
            <a:r>
              <a:rPr lang="de-DE" dirty="0" err="1"/>
              <a:t>idi</a:t>
            </a:r>
            <a:r>
              <a:rPr lang="de-DE" dirty="0"/>
              <a:t> </a:t>
            </a:r>
            <a:r>
              <a:rPr lang="de-DE" dirty="0" err="1"/>
              <a:t>utatis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volorporro</a:t>
            </a:r>
            <a:r>
              <a:rPr lang="de-DE" dirty="0"/>
              <a:t> mi,  </a:t>
            </a:r>
            <a:r>
              <a:rPr lang="de-DE" dirty="0" err="1"/>
              <a:t>autat</a:t>
            </a:r>
            <a:r>
              <a:rPr lang="de-DE" dirty="0"/>
              <a:t>.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43BB7DB5-EC6D-4140-A8AA-76B7D4733448}"/>
              </a:ext>
            </a:extLst>
          </p:cNvPr>
          <p:cNvSpPr/>
          <p:nvPr userDrawn="1"/>
        </p:nvSpPr>
        <p:spPr>
          <a:xfrm>
            <a:off x="0" y="0"/>
            <a:ext cx="12192635" cy="1343025"/>
          </a:xfrm>
          <a:custGeom>
            <a:avLst/>
            <a:gdLst/>
            <a:ahLst/>
            <a:cxnLst/>
            <a:rect l="l" t="t" r="r" b="b"/>
            <a:pathLst>
              <a:path w="12192635" h="1800225">
                <a:moveTo>
                  <a:pt x="0" y="1799996"/>
                </a:moveTo>
                <a:lnTo>
                  <a:pt x="12192114" y="1799996"/>
                </a:lnTo>
                <a:lnTo>
                  <a:pt x="12192114" y="0"/>
                </a:lnTo>
                <a:lnTo>
                  <a:pt x="0" y="0"/>
                </a:lnTo>
                <a:lnTo>
                  <a:pt x="0" y="1799996"/>
                </a:lnTo>
                <a:close/>
              </a:path>
            </a:pathLst>
          </a:custGeom>
          <a:solidFill>
            <a:srgbClr val="008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Textplatzhalter 116">
            <a:extLst>
              <a:ext uri="{FF2B5EF4-FFF2-40B4-BE49-F238E27FC236}">
                <a16:creationId xmlns:a16="http://schemas.microsoft.com/office/drawing/2014/main" id="{0903D36F-09C8-E549-A575-3FC09027F0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3630" y="176743"/>
            <a:ext cx="8179760" cy="104245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de-CH" sz="3200" b="1" dirty="0" err="1">
                <a:latin typeface="+mn-lt"/>
                <a:cs typeface="Arial"/>
              </a:rPr>
              <a:t>Lorem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ipsum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dolor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sit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amet</a:t>
            </a:r>
            <a:endParaRPr lang="de-CH" sz="3200" b="1" dirty="0">
              <a:latin typeface="+mn-lt"/>
              <a:cs typeface="Arial"/>
            </a:endParaRPr>
          </a:p>
        </p:txBody>
      </p:sp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220CFBBC-EDB0-3849-81AE-B0AE02320F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34200" y="1676401"/>
            <a:ext cx="4537913" cy="198119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B46056A7-F0DE-A844-9014-D29C0B2397A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34200" y="3783497"/>
            <a:ext cx="4537913" cy="1981199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903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48600" y="6332820"/>
            <a:ext cx="319622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b="1" spc="-5">
                <a:latin typeface="Arial"/>
                <a:cs typeface="Arial"/>
              </a:rPr>
              <a:t>vonrickenbach.swiss ag │ Thomas von Rickenbach │ März 2023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01401" y="6331002"/>
            <a:ext cx="29629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636107D7-A325-5443-B6AF-8D483367377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2192" y="1676401"/>
            <a:ext cx="5989608" cy="40830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37F946E-56D3-8E47-B2D8-B37C3D4CA263}"/>
              </a:ext>
            </a:extLst>
          </p:cNvPr>
          <p:cNvSpPr/>
          <p:nvPr userDrawn="1"/>
        </p:nvSpPr>
        <p:spPr>
          <a:xfrm>
            <a:off x="0" y="0"/>
            <a:ext cx="12192635" cy="1343025"/>
          </a:xfrm>
          <a:custGeom>
            <a:avLst/>
            <a:gdLst/>
            <a:ahLst/>
            <a:cxnLst/>
            <a:rect l="l" t="t" r="r" b="b"/>
            <a:pathLst>
              <a:path w="12192635" h="1800225">
                <a:moveTo>
                  <a:pt x="0" y="1799996"/>
                </a:moveTo>
                <a:lnTo>
                  <a:pt x="12192114" y="1799996"/>
                </a:lnTo>
                <a:lnTo>
                  <a:pt x="12192114" y="0"/>
                </a:lnTo>
                <a:lnTo>
                  <a:pt x="0" y="0"/>
                </a:lnTo>
                <a:lnTo>
                  <a:pt x="0" y="1799996"/>
                </a:lnTo>
                <a:close/>
              </a:path>
            </a:pathLst>
          </a:custGeom>
          <a:solidFill>
            <a:srgbClr val="0087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Textplatzhalter 116">
            <a:extLst>
              <a:ext uri="{FF2B5EF4-FFF2-40B4-BE49-F238E27FC236}">
                <a16:creationId xmlns:a16="http://schemas.microsoft.com/office/drawing/2014/main" id="{EAB51CA4-BF26-0C4B-8339-908CE2C77A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630" y="176743"/>
            <a:ext cx="8179760" cy="104245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de-CH" sz="3200" b="1" dirty="0" err="1">
                <a:latin typeface="+mn-lt"/>
                <a:cs typeface="Arial"/>
              </a:rPr>
              <a:t>Lorem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ipsum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dolor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sit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amet</a:t>
            </a:r>
            <a:endParaRPr lang="de-CH" sz="3200" b="1" dirty="0">
              <a:latin typeface="+mn-lt"/>
              <a:cs typeface="Arial"/>
            </a:endParaRP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78909429-2347-8747-91EE-CF527B2032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4200" y="1676401"/>
            <a:ext cx="4537913" cy="408305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73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48600" y="6332820"/>
            <a:ext cx="319622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b="1" spc="-5">
                <a:latin typeface="Arial"/>
                <a:cs typeface="Arial"/>
              </a:rPr>
              <a:t>vonrickenbach.swiss ag │ Thomas von Rickenbach │ März 2023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01401" y="6331002"/>
            <a:ext cx="29629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636107D7-A325-5443-B6AF-8D483367377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45" y="1"/>
            <a:ext cx="12177310" cy="57594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5" name="Textplatzhalter 116">
            <a:extLst>
              <a:ext uri="{FF2B5EF4-FFF2-40B4-BE49-F238E27FC236}">
                <a16:creationId xmlns:a16="http://schemas.microsoft.com/office/drawing/2014/main" id="{8F7138AC-F997-C04D-BE69-5CEF78DD3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0975" y="4419600"/>
            <a:ext cx="8179760" cy="119485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 b="1">
                <a:ln>
                  <a:noFill/>
                </a:ln>
                <a:solidFill>
                  <a:schemeClr val="bg1"/>
                </a:solidFill>
                <a:effectLst>
                  <a:outerShdw blurRad="685800" dir="1620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de-CH" sz="3200" b="1" dirty="0" err="1">
                <a:latin typeface="+mn-lt"/>
                <a:cs typeface="Arial"/>
              </a:rPr>
              <a:t>Lorem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ipsum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dolor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sit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amet</a:t>
            </a:r>
            <a:endParaRPr lang="de-CH" sz="3200" b="1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799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2957A2-EC50-5D47-BDF2-545A4B22D8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19540" y="6331002"/>
            <a:ext cx="3786060" cy="10772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12700">
              <a:spcBef>
                <a:spcPts val="30"/>
              </a:spcBef>
            </a:pPr>
            <a:r>
              <a:rPr lang="de-DE" b="1" spc="-5"/>
              <a:t>vonrickenbach.swiss ag │ Thomas von Rickenbach │ März 2023</a:t>
            </a:r>
            <a:endParaRPr lang="de-CH" spc="-5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5AAA14-7D35-EC46-9576-7687E37B08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1401" y="6331002"/>
            <a:ext cx="296290" cy="107722"/>
          </a:xfrm>
          <a:prstGeom prst="rect">
            <a:avLst/>
          </a:prstGeom>
        </p:spPr>
        <p:txBody>
          <a:bodyPr/>
          <a:lstStyle/>
          <a:p>
            <a:pPr marL="25400">
              <a:spcBef>
                <a:spcPts val="30"/>
              </a:spcBef>
            </a:pPr>
            <a:fld id="{81D60167-4931-47E6-BA6A-407CBD079E47}" type="slidenum">
              <a:rPr lang="de-CH" smtClean="0"/>
              <a:pPr marL="25400">
                <a:spcBef>
                  <a:spcPts val="30"/>
                </a:spcBef>
              </a:pPr>
              <a:t>‹Nr.›</a:t>
            </a:fld>
            <a:endParaRPr lang="de-CH" dirty="0"/>
          </a:p>
        </p:txBody>
      </p:sp>
      <p:sp>
        <p:nvSpPr>
          <p:cNvPr id="35" name="Textplatzhalter 116">
            <a:extLst>
              <a:ext uri="{FF2B5EF4-FFF2-40B4-BE49-F238E27FC236}">
                <a16:creationId xmlns:a16="http://schemas.microsoft.com/office/drawing/2014/main" id="{A34FE7DC-1F74-BD4C-AD02-B5F9E0F5E9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77723" y="4142817"/>
            <a:ext cx="8423678" cy="1572183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de-CH" sz="3200" b="1" dirty="0" err="1">
                <a:solidFill>
                  <a:srgbClr val="1D1D1B"/>
                </a:solidFill>
                <a:latin typeface="+mn-lt"/>
                <a:cs typeface="Arial"/>
              </a:rPr>
              <a:t>Lorem</a:t>
            </a:r>
            <a:r>
              <a:rPr lang="de-CH" sz="3200" b="1" spc="-95" dirty="0">
                <a:solidFill>
                  <a:srgbClr val="1D1D1B"/>
                </a:solidFill>
                <a:latin typeface="+mn-lt"/>
                <a:cs typeface="Arial"/>
              </a:rPr>
              <a:t> </a:t>
            </a:r>
            <a:r>
              <a:rPr lang="de-CH" sz="3200" b="1" spc="-5" dirty="0" err="1">
                <a:solidFill>
                  <a:srgbClr val="1D1D1B"/>
                </a:solidFill>
                <a:latin typeface="+mn-lt"/>
                <a:cs typeface="Arial"/>
              </a:rPr>
              <a:t>consectetuer</a:t>
            </a:r>
            <a:r>
              <a:rPr lang="de-CH" sz="3200" b="1" spc="-5" dirty="0">
                <a:solidFill>
                  <a:srgbClr val="1D1D1B"/>
                </a:solidFill>
                <a:latin typeface="+mn-lt"/>
                <a:cs typeface="Arial"/>
              </a:rPr>
              <a:t> </a:t>
            </a:r>
            <a:r>
              <a:rPr lang="de-CH" sz="3200" b="1" spc="-5" dirty="0" err="1">
                <a:solidFill>
                  <a:srgbClr val="1D1D1B"/>
                </a:solidFill>
                <a:latin typeface="+mn-lt"/>
                <a:cs typeface="Arial"/>
              </a:rPr>
              <a:t>adipiscing</a:t>
            </a:r>
            <a:r>
              <a:rPr lang="de-CH" sz="3200" b="1" spc="-15" dirty="0">
                <a:solidFill>
                  <a:srgbClr val="1D1D1B"/>
                </a:solidFill>
                <a:latin typeface="+mn-lt"/>
                <a:cs typeface="Arial"/>
              </a:rPr>
              <a:t> </a:t>
            </a:r>
            <a:r>
              <a:rPr lang="de-CH" sz="3200" b="1" spc="-5" dirty="0" err="1">
                <a:solidFill>
                  <a:srgbClr val="1D1D1B"/>
                </a:solidFill>
                <a:latin typeface="+mn-lt"/>
                <a:cs typeface="Arial"/>
              </a:rPr>
              <a:t>elit</a:t>
            </a:r>
            <a:r>
              <a:rPr lang="de-CH" sz="3200" b="1" spc="-5" dirty="0">
                <a:solidFill>
                  <a:srgbClr val="1D1D1B"/>
                </a:solidFill>
                <a:latin typeface="+mn-lt"/>
                <a:cs typeface="Arial"/>
              </a:rPr>
              <a:t>.</a:t>
            </a:r>
            <a:endParaRPr lang="de-CH" sz="3200" dirty="0">
              <a:latin typeface="+mn-lt"/>
              <a:cs typeface="Arial"/>
            </a:endParaRPr>
          </a:p>
        </p:txBody>
      </p:sp>
      <p:sp>
        <p:nvSpPr>
          <p:cNvPr id="36" name="object 3">
            <a:extLst>
              <a:ext uri="{FF2B5EF4-FFF2-40B4-BE49-F238E27FC236}">
                <a16:creationId xmlns:a16="http://schemas.microsoft.com/office/drawing/2014/main" id="{248BB456-DC8B-FC4D-A22C-30CE539DCDE7}"/>
              </a:ext>
            </a:extLst>
          </p:cNvPr>
          <p:cNvSpPr/>
          <p:nvPr userDrawn="1"/>
        </p:nvSpPr>
        <p:spPr>
          <a:xfrm>
            <a:off x="0" y="0"/>
            <a:ext cx="12192635" cy="3825240"/>
          </a:xfrm>
          <a:custGeom>
            <a:avLst/>
            <a:gdLst/>
            <a:ahLst/>
            <a:cxnLst/>
            <a:rect l="l" t="t" r="r" b="b"/>
            <a:pathLst>
              <a:path w="12192635" h="3825240">
                <a:moveTo>
                  <a:pt x="0" y="3824998"/>
                </a:moveTo>
                <a:lnTo>
                  <a:pt x="12192114" y="3824998"/>
                </a:lnTo>
                <a:lnTo>
                  <a:pt x="12192114" y="0"/>
                </a:lnTo>
                <a:lnTo>
                  <a:pt x="0" y="0"/>
                </a:lnTo>
                <a:lnTo>
                  <a:pt x="0" y="3824998"/>
                </a:lnTo>
                <a:close/>
              </a:path>
            </a:pathLst>
          </a:custGeom>
          <a:solidFill>
            <a:srgbClr val="FF9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3" name="Grafik 72">
            <a:extLst>
              <a:ext uri="{FF2B5EF4-FFF2-40B4-BE49-F238E27FC236}">
                <a16:creationId xmlns:a16="http://schemas.microsoft.com/office/drawing/2014/main" id="{90CB1669-FFF0-FE43-BF91-A70726F75D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92" y="2204999"/>
            <a:ext cx="3383940" cy="83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0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(Abschnit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7420140" y="6351905"/>
            <a:ext cx="2866859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="0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30"/>
              </a:spcBef>
            </a:pPr>
            <a:r>
              <a:rPr lang="de-DE" b="1" spc="-5"/>
              <a:t>vonrickenbach.swiss ag │ Thomas von Rickenbach │ März 2023</a:t>
            </a:r>
            <a:endParaRPr lang="de-CH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201401" y="6331002"/>
            <a:ext cx="29629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de-CH" smtClean="0"/>
              <a:t>‹Nr.›</a:t>
            </a:fld>
            <a:endParaRPr dirty="0"/>
          </a:p>
        </p:txBody>
      </p:sp>
      <p:sp>
        <p:nvSpPr>
          <p:cNvPr id="46" name="Textplatzhalter 116">
            <a:extLst>
              <a:ext uri="{FF2B5EF4-FFF2-40B4-BE49-F238E27FC236}">
                <a16:creationId xmlns:a16="http://schemas.microsoft.com/office/drawing/2014/main" id="{ABA5FADC-961F-144B-A99A-9300E4BE18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80966" y="4117581"/>
            <a:ext cx="4216725" cy="1808744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de-CH" sz="3200" b="1" dirty="0" err="1">
                <a:solidFill>
                  <a:srgbClr val="1D1D1B"/>
                </a:solidFill>
                <a:latin typeface="+mn-lt"/>
                <a:cs typeface="Arial"/>
              </a:rPr>
              <a:t>Lorem</a:t>
            </a:r>
            <a:r>
              <a:rPr lang="de-CH" sz="3200" b="1" spc="-95" dirty="0">
                <a:solidFill>
                  <a:srgbClr val="1D1D1B"/>
                </a:solidFill>
                <a:latin typeface="+mn-lt"/>
                <a:cs typeface="Arial"/>
              </a:rPr>
              <a:t> </a:t>
            </a:r>
            <a:r>
              <a:rPr lang="de-CH" sz="3200" b="1" spc="-5" dirty="0" err="1">
                <a:solidFill>
                  <a:srgbClr val="1D1D1B"/>
                </a:solidFill>
                <a:latin typeface="+mn-lt"/>
                <a:cs typeface="Arial"/>
              </a:rPr>
              <a:t>consectetuer</a:t>
            </a:r>
            <a:r>
              <a:rPr lang="de-CH" sz="3200" b="1" spc="-5" dirty="0">
                <a:solidFill>
                  <a:srgbClr val="1D1D1B"/>
                </a:solidFill>
                <a:latin typeface="+mn-lt"/>
                <a:cs typeface="Arial"/>
              </a:rPr>
              <a:t> </a:t>
            </a:r>
            <a:r>
              <a:rPr lang="de-CH" sz="3200" b="1" spc="-5" dirty="0" err="1">
                <a:solidFill>
                  <a:srgbClr val="1D1D1B"/>
                </a:solidFill>
                <a:latin typeface="+mn-lt"/>
                <a:cs typeface="Arial"/>
              </a:rPr>
              <a:t>adipiscing</a:t>
            </a:r>
            <a:r>
              <a:rPr lang="de-CH" sz="3200" b="1" spc="-15" dirty="0">
                <a:solidFill>
                  <a:srgbClr val="1D1D1B"/>
                </a:solidFill>
                <a:latin typeface="+mn-lt"/>
                <a:cs typeface="Arial"/>
              </a:rPr>
              <a:t> </a:t>
            </a:r>
            <a:r>
              <a:rPr lang="de-CH" sz="3200" b="1" spc="-5" dirty="0" err="1">
                <a:solidFill>
                  <a:srgbClr val="1D1D1B"/>
                </a:solidFill>
                <a:latin typeface="+mn-lt"/>
                <a:cs typeface="Arial"/>
              </a:rPr>
              <a:t>elit</a:t>
            </a:r>
            <a:r>
              <a:rPr lang="de-CH" sz="3200" b="1" spc="-5" dirty="0">
                <a:solidFill>
                  <a:srgbClr val="1D1D1B"/>
                </a:solidFill>
                <a:latin typeface="+mn-lt"/>
                <a:cs typeface="Arial"/>
              </a:rPr>
              <a:t>.</a:t>
            </a:r>
            <a:endParaRPr lang="de-CH" sz="3200" dirty="0">
              <a:latin typeface="+mn-lt"/>
              <a:cs typeface="Arial"/>
            </a:endParaRPr>
          </a:p>
        </p:txBody>
      </p:sp>
      <p:sp>
        <p:nvSpPr>
          <p:cNvPr id="47" name="object 2">
            <a:extLst>
              <a:ext uri="{FF2B5EF4-FFF2-40B4-BE49-F238E27FC236}">
                <a16:creationId xmlns:a16="http://schemas.microsoft.com/office/drawing/2014/main" id="{9A598748-9299-1D45-8AD3-B2829995AE51}"/>
              </a:ext>
            </a:extLst>
          </p:cNvPr>
          <p:cNvSpPr/>
          <p:nvPr userDrawn="1"/>
        </p:nvSpPr>
        <p:spPr>
          <a:xfrm>
            <a:off x="0" y="0"/>
            <a:ext cx="6408000" cy="6858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E4E740C3-2EE5-C94C-812A-73CEEC14D945}"/>
              </a:ext>
            </a:extLst>
          </p:cNvPr>
          <p:cNvSpPr/>
          <p:nvPr userDrawn="1"/>
        </p:nvSpPr>
        <p:spPr>
          <a:xfrm>
            <a:off x="0" y="0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59992" y="0"/>
                </a:moveTo>
                <a:lnTo>
                  <a:pt x="0" y="0"/>
                </a:lnTo>
                <a:lnTo>
                  <a:pt x="0" y="1259992"/>
                </a:lnTo>
                <a:lnTo>
                  <a:pt x="1259992" y="0"/>
                </a:lnTo>
                <a:close/>
              </a:path>
            </a:pathLst>
          </a:custGeom>
          <a:solidFill>
            <a:srgbClr val="FF9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6" name="Grafik 85">
            <a:extLst>
              <a:ext uri="{FF2B5EF4-FFF2-40B4-BE49-F238E27FC236}">
                <a16:creationId xmlns:a16="http://schemas.microsoft.com/office/drawing/2014/main" id="{D8A784B6-D002-B04F-AFEC-B81E5A6011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87" y="711380"/>
            <a:ext cx="3383940" cy="83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56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7848600" y="6332820"/>
            <a:ext cx="319622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b="1" spc="-5">
                <a:latin typeface="Arial"/>
                <a:cs typeface="Arial"/>
              </a:rPr>
              <a:t>vonrickenbach.swiss ag │ Thomas von Rickenbach │ März 2023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1201401" y="6331002"/>
            <a:ext cx="29629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B3D90D40-1CEF-2C4C-8219-0CE35AE13E6C}"/>
              </a:ext>
            </a:extLst>
          </p:cNvPr>
          <p:cNvSpPr/>
          <p:nvPr userDrawn="1"/>
        </p:nvSpPr>
        <p:spPr>
          <a:xfrm>
            <a:off x="0" y="0"/>
            <a:ext cx="12192635" cy="1343025"/>
          </a:xfrm>
          <a:custGeom>
            <a:avLst/>
            <a:gdLst/>
            <a:ahLst/>
            <a:cxnLst/>
            <a:rect l="l" t="t" r="r" b="b"/>
            <a:pathLst>
              <a:path w="12192635" h="1800225">
                <a:moveTo>
                  <a:pt x="0" y="1799996"/>
                </a:moveTo>
                <a:lnTo>
                  <a:pt x="12192114" y="1799996"/>
                </a:lnTo>
                <a:lnTo>
                  <a:pt x="12192114" y="0"/>
                </a:lnTo>
                <a:lnTo>
                  <a:pt x="0" y="0"/>
                </a:lnTo>
                <a:lnTo>
                  <a:pt x="0" y="1799996"/>
                </a:lnTo>
                <a:close/>
              </a:path>
            </a:pathLst>
          </a:custGeom>
          <a:solidFill>
            <a:srgbClr val="FF9D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extplatzhalter 116">
            <a:extLst>
              <a:ext uri="{FF2B5EF4-FFF2-40B4-BE49-F238E27FC236}">
                <a16:creationId xmlns:a16="http://schemas.microsoft.com/office/drawing/2014/main" id="{F3224687-881A-A04A-BCE0-FAEE0FE19E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3630" y="176743"/>
            <a:ext cx="8179760" cy="104245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de-CH" sz="3200" b="1" dirty="0" err="1">
                <a:latin typeface="+mn-lt"/>
                <a:cs typeface="Arial"/>
              </a:rPr>
              <a:t>Lorem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ipsum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dolor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sit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amet</a:t>
            </a:r>
            <a:endParaRPr lang="de-CH" sz="3200" b="1" dirty="0">
              <a:latin typeface="+mn-lt"/>
              <a:cs typeface="Arial"/>
            </a:endParaRP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8539E38-D51C-AA45-8DBB-0298481509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125" y="1676402"/>
            <a:ext cx="8214265" cy="4083594"/>
          </a:xfrm>
        </p:spPr>
        <p:txBody>
          <a:bodyPr>
            <a:normAutofit/>
          </a:bodyPr>
          <a:lstStyle>
            <a:lvl1pPr marL="342900" marR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250"/>
            </a:lvl1pPr>
          </a:lstStyle>
          <a:p>
            <a:r>
              <a:rPr lang="de-DE" dirty="0" err="1"/>
              <a:t>Opta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asitaepudi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non non </a:t>
            </a:r>
            <a:r>
              <a:rPr lang="de-DE" dirty="0" err="1"/>
              <a:t>nim</a:t>
            </a:r>
            <a:r>
              <a:rPr lang="de-DE" dirty="0"/>
              <a:t> nos ne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 </a:t>
            </a:r>
            <a:r>
              <a:rPr lang="de-DE" dirty="0" err="1"/>
              <a:t>moluptur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 </a:t>
            </a:r>
            <a:r>
              <a:rPr lang="de-DE" dirty="0" err="1"/>
              <a:t>pera</a:t>
            </a:r>
            <a:r>
              <a:rPr lang="de-DE" dirty="0"/>
              <a:t> </a:t>
            </a:r>
            <a:r>
              <a:rPr lang="de-DE" dirty="0" err="1"/>
              <a:t>volorep</a:t>
            </a:r>
            <a:r>
              <a:rPr lang="de-DE" dirty="0"/>
              <a:t> </a:t>
            </a:r>
            <a:r>
              <a:rPr lang="de-DE" dirty="0" err="1"/>
              <a:t>erroviditam</a:t>
            </a:r>
            <a:r>
              <a:rPr lang="de-DE" dirty="0"/>
              <a:t> </a:t>
            </a:r>
            <a:r>
              <a:rPr lang="de-DE" dirty="0" err="1"/>
              <a:t>nihicieni</a:t>
            </a:r>
            <a:r>
              <a:rPr lang="de-DE" dirty="0"/>
              <a:t> </a:t>
            </a:r>
            <a:r>
              <a:rPr lang="de-DE" dirty="0" err="1"/>
              <a:t>voleste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quibus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Cum </a:t>
            </a:r>
            <a:r>
              <a:rPr lang="de-DE" dirty="0" err="1"/>
              <a:t>fugit</a:t>
            </a:r>
            <a:r>
              <a:rPr lang="de-DE" dirty="0"/>
              <a:t> </a:t>
            </a:r>
            <a:r>
              <a:rPr lang="de-DE" dirty="0" err="1"/>
              <a:t>exerita</a:t>
            </a:r>
            <a:r>
              <a:rPr lang="de-DE" dirty="0"/>
              <a:t> </a:t>
            </a:r>
            <a:r>
              <a:rPr lang="de-DE" dirty="0" err="1"/>
              <a:t>tectionse</a:t>
            </a:r>
            <a:r>
              <a:rPr lang="de-DE" dirty="0"/>
              <a:t> </a:t>
            </a:r>
            <a:r>
              <a:rPr lang="de-DE" dirty="0" err="1"/>
              <a:t>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esequodis</a:t>
            </a:r>
            <a:r>
              <a:rPr lang="de-DE" dirty="0"/>
              <a:t> </a:t>
            </a:r>
            <a:r>
              <a:rPr lang="de-DE" dirty="0" err="1"/>
              <a:t>quibuscium</a:t>
            </a:r>
            <a:r>
              <a:rPr lang="de-DE" dirty="0"/>
              <a:t>, </a:t>
            </a:r>
            <a:r>
              <a:rPr lang="de-DE" dirty="0" err="1"/>
              <a:t>tem</a:t>
            </a:r>
            <a:r>
              <a:rPr lang="de-DE" dirty="0"/>
              <a:t>-  </a:t>
            </a:r>
            <a:r>
              <a:rPr lang="de-DE" dirty="0" err="1"/>
              <a:t>pores</a:t>
            </a:r>
            <a:r>
              <a:rPr lang="de-DE" dirty="0"/>
              <a:t> del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essit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et </a:t>
            </a:r>
            <a:r>
              <a:rPr lang="de-DE" dirty="0" err="1"/>
              <a:t>fugiatur</a:t>
            </a:r>
            <a:r>
              <a:rPr lang="de-DE" dirty="0"/>
              <a:t>, </a:t>
            </a:r>
            <a:r>
              <a:rPr lang="de-DE" dirty="0" err="1"/>
              <a:t>tore</a:t>
            </a:r>
            <a:r>
              <a:rPr lang="de-DE" dirty="0"/>
              <a:t> </a:t>
            </a:r>
            <a:r>
              <a:rPr lang="de-DE" dirty="0" err="1"/>
              <a:t>dolest</a:t>
            </a:r>
            <a:r>
              <a:rPr lang="de-DE" dirty="0"/>
              <a:t>, quo </a:t>
            </a:r>
            <a:r>
              <a:rPr lang="de-DE" dirty="0" err="1"/>
              <a:t>vent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 </a:t>
            </a:r>
            <a:r>
              <a:rPr lang="de-DE" dirty="0" err="1"/>
              <a:t>quiae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fugia</a:t>
            </a:r>
            <a:r>
              <a:rPr lang="de-DE" dirty="0"/>
              <a:t> </a:t>
            </a:r>
            <a:r>
              <a:rPr lang="de-DE" dirty="0" err="1"/>
              <a:t>voloris</a:t>
            </a:r>
            <a:r>
              <a:rPr lang="de-DE" dirty="0"/>
              <a:t> </a:t>
            </a:r>
            <a:r>
              <a:rPr lang="de-DE" dirty="0" err="1"/>
              <a:t>idi</a:t>
            </a:r>
            <a:r>
              <a:rPr lang="de-DE" dirty="0"/>
              <a:t> </a:t>
            </a:r>
            <a:r>
              <a:rPr lang="de-DE" dirty="0" err="1"/>
              <a:t>utatis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volorporro</a:t>
            </a:r>
            <a:r>
              <a:rPr lang="de-DE" dirty="0"/>
              <a:t> mi,  </a:t>
            </a:r>
            <a:r>
              <a:rPr lang="de-DE" dirty="0" err="1"/>
              <a:t>autat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781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48600" y="6332820"/>
            <a:ext cx="319622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b="1" spc="-5">
                <a:latin typeface="Arial"/>
                <a:cs typeface="Arial"/>
              </a:rPr>
              <a:t>vonrickenbach.swiss ag │ Thomas von Rickenbach │ März 2023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01401" y="6331002"/>
            <a:ext cx="29629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5DDE60F6-B7A0-A842-B4A0-E18C2092BC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125" y="1676402"/>
            <a:ext cx="6022675" cy="4083594"/>
          </a:xfrm>
        </p:spPr>
        <p:txBody>
          <a:bodyPr>
            <a:normAutofit/>
          </a:bodyPr>
          <a:lstStyle>
            <a:lvl1pPr marL="342900" marR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250"/>
            </a:lvl1pPr>
          </a:lstStyle>
          <a:p>
            <a:r>
              <a:rPr lang="de-DE" dirty="0" err="1"/>
              <a:t>Opta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asitaepudi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non non </a:t>
            </a:r>
            <a:r>
              <a:rPr lang="de-DE" dirty="0" err="1"/>
              <a:t>nim</a:t>
            </a:r>
            <a:r>
              <a:rPr lang="de-DE" dirty="0"/>
              <a:t> nos ne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 </a:t>
            </a:r>
            <a:r>
              <a:rPr lang="de-DE" dirty="0" err="1"/>
              <a:t>moluptur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 </a:t>
            </a:r>
            <a:r>
              <a:rPr lang="de-DE" dirty="0" err="1"/>
              <a:t>pera</a:t>
            </a:r>
            <a:r>
              <a:rPr lang="de-DE" dirty="0"/>
              <a:t> </a:t>
            </a:r>
            <a:r>
              <a:rPr lang="de-DE" dirty="0" err="1"/>
              <a:t>volorep</a:t>
            </a:r>
            <a:r>
              <a:rPr lang="de-DE" dirty="0"/>
              <a:t> </a:t>
            </a:r>
            <a:r>
              <a:rPr lang="de-DE" dirty="0" err="1"/>
              <a:t>erroviditam</a:t>
            </a:r>
            <a:r>
              <a:rPr lang="de-DE" dirty="0"/>
              <a:t> </a:t>
            </a:r>
            <a:r>
              <a:rPr lang="de-DE" dirty="0" err="1"/>
              <a:t>nihicieni</a:t>
            </a:r>
            <a:r>
              <a:rPr lang="de-DE" dirty="0"/>
              <a:t> </a:t>
            </a:r>
            <a:r>
              <a:rPr lang="de-DE" dirty="0" err="1"/>
              <a:t>voleste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quibus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Cum </a:t>
            </a:r>
            <a:r>
              <a:rPr lang="de-DE" dirty="0" err="1"/>
              <a:t>fugit</a:t>
            </a:r>
            <a:r>
              <a:rPr lang="de-DE" dirty="0"/>
              <a:t> </a:t>
            </a:r>
            <a:r>
              <a:rPr lang="de-DE" dirty="0" err="1"/>
              <a:t>exerita</a:t>
            </a:r>
            <a:r>
              <a:rPr lang="de-DE" dirty="0"/>
              <a:t> </a:t>
            </a:r>
            <a:r>
              <a:rPr lang="de-DE" dirty="0" err="1"/>
              <a:t>tectionse</a:t>
            </a:r>
            <a:r>
              <a:rPr lang="de-DE" dirty="0"/>
              <a:t> </a:t>
            </a:r>
            <a:r>
              <a:rPr lang="de-DE" dirty="0" err="1"/>
              <a:t>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esequodis</a:t>
            </a:r>
            <a:r>
              <a:rPr lang="de-DE" dirty="0"/>
              <a:t> </a:t>
            </a:r>
            <a:r>
              <a:rPr lang="de-DE" dirty="0" err="1"/>
              <a:t>quibuscium</a:t>
            </a:r>
            <a:r>
              <a:rPr lang="de-DE" dirty="0"/>
              <a:t>, </a:t>
            </a:r>
            <a:r>
              <a:rPr lang="de-DE" dirty="0" err="1"/>
              <a:t>tem</a:t>
            </a:r>
            <a:r>
              <a:rPr lang="de-DE" dirty="0"/>
              <a:t>-  </a:t>
            </a:r>
            <a:r>
              <a:rPr lang="de-DE" dirty="0" err="1"/>
              <a:t>pores</a:t>
            </a:r>
            <a:r>
              <a:rPr lang="de-DE" dirty="0"/>
              <a:t> del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essit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et </a:t>
            </a:r>
            <a:r>
              <a:rPr lang="de-DE" dirty="0" err="1"/>
              <a:t>fugiatur</a:t>
            </a:r>
            <a:r>
              <a:rPr lang="de-DE" dirty="0"/>
              <a:t>, </a:t>
            </a:r>
            <a:r>
              <a:rPr lang="de-DE" dirty="0" err="1"/>
              <a:t>tore</a:t>
            </a:r>
            <a:r>
              <a:rPr lang="de-DE" dirty="0"/>
              <a:t> </a:t>
            </a:r>
            <a:r>
              <a:rPr lang="de-DE" dirty="0" err="1"/>
              <a:t>dolest</a:t>
            </a:r>
            <a:r>
              <a:rPr lang="de-DE" dirty="0"/>
              <a:t>, quo </a:t>
            </a:r>
            <a:r>
              <a:rPr lang="de-DE" dirty="0" err="1"/>
              <a:t>vent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 </a:t>
            </a:r>
            <a:r>
              <a:rPr lang="de-DE" dirty="0" err="1"/>
              <a:t>quiae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fugia</a:t>
            </a:r>
            <a:r>
              <a:rPr lang="de-DE" dirty="0"/>
              <a:t> </a:t>
            </a:r>
            <a:r>
              <a:rPr lang="de-DE" dirty="0" err="1"/>
              <a:t>voloris</a:t>
            </a:r>
            <a:r>
              <a:rPr lang="de-DE" dirty="0"/>
              <a:t> </a:t>
            </a:r>
            <a:r>
              <a:rPr lang="de-DE" dirty="0" err="1"/>
              <a:t>idi</a:t>
            </a:r>
            <a:r>
              <a:rPr lang="de-DE" dirty="0"/>
              <a:t> </a:t>
            </a:r>
            <a:r>
              <a:rPr lang="de-DE" dirty="0" err="1"/>
              <a:t>utatis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volorporro</a:t>
            </a:r>
            <a:r>
              <a:rPr lang="de-DE" dirty="0"/>
              <a:t> mi,  </a:t>
            </a:r>
            <a:r>
              <a:rPr lang="de-DE" dirty="0" err="1"/>
              <a:t>autat</a:t>
            </a:r>
            <a:r>
              <a:rPr lang="de-DE" dirty="0"/>
              <a:t>.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07F8F625-0423-0145-AA95-0EAC91DEDE4A}"/>
              </a:ext>
            </a:extLst>
          </p:cNvPr>
          <p:cNvSpPr/>
          <p:nvPr userDrawn="1"/>
        </p:nvSpPr>
        <p:spPr>
          <a:xfrm>
            <a:off x="0" y="0"/>
            <a:ext cx="12192635" cy="1343025"/>
          </a:xfrm>
          <a:custGeom>
            <a:avLst/>
            <a:gdLst/>
            <a:ahLst/>
            <a:cxnLst/>
            <a:rect l="l" t="t" r="r" b="b"/>
            <a:pathLst>
              <a:path w="12192635" h="1800225">
                <a:moveTo>
                  <a:pt x="0" y="1799996"/>
                </a:moveTo>
                <a:lnTo>
                  <a:pt x="12192114" y="1799996"/>
                </a:lnTo>
                <a:lnTo>
                  <a:pt x="12192114" y="0"/>
                </a:lnTo>
                <a:lnTo>
                  <a:pt x="0" y="0"/>
                </a:lnTo>
                <a:lnTo>
                  <a:pt x="0" y="1799996"/>
                </a:lnTo>
                <a:close/>
              </a:path>
            </a:pathLst>
          </a:custGeom>
          <a:solidFill>
            <a:srgbClr val="FF9D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Textplatzhalter 116">
            <a:extLst>
              <a:ext uri="{FF2B5EF4-FFF2-40B4-BE49-F238E27FC236}">
                <a16:creationId xmlns:a16="http://schemas.microsoft.com/office/drawing/2014/main" id="{36502862-6E8B-A642-A777-C328320C66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3630" y="176743"/>
            <a:ext cx="8179760" cy="104245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de-CH" sz="3200" b="1" dirty="0" err="1">
                <a:latin typeface="+mn-lt"/>
                <a:cs typeface="Arial"/>
              </a:rPr>
              <a:t>Lorem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ipsum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dolor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sit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amet</a:t>
            </a:r>
            <a:endParaRPr lang="de-CH" sz="3200" b="1" dirty="0">
              <a:latin typeface="+mn-lt"/>
              <a:cs typeface="Arial"/>
            </a:endParaRPr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02BAF9A-D9D0-ED45-B47F-762CF2FDCC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34200" y="1676401"/>
            <a:ext cx="4537913" cy="408305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396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48600" y="6332820"/>
            <a:ext cx="319622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b="1" spc="-5">
                <a:latin typeface="Arial"/>
                <a:cs typeface="Arial"/>
              </a:rPr>
              <a:t>vonrickenbach.swiss ag │ Thomas von Rickenbach │ März 2023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01401" y="6331002"/>
            <a:ext cx="29629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5DDE60F6-B7A0-A842-B4A0-E18C2092BC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125" y="1676402"/>
            <a:ext cx="6022675" cy="4083594"/>
          </a:xfrm>
        </p:spPr>
        <p:txBody>
          <a:bodyPr>
            <a:normAutofit/>
          </a:bodyPr>
          <a:lstStyle>
            <a:lvl1pPr marL="342900" marR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250"/>
            </a:lvl1pPr>
          </a:lstStyle>
          <a:p>
            <a:r>
              <a:rPr lang="de-DE" dirty="0" err="1"/>
              <a:t>Opta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asitaepudi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non non </a:t>
            </a:r>
            <a:r>
              <a:rPr lang="de-DE" dirty="0" err="1"/>
              <a:t>nim</a:t>
            </a:r>
            <a:r>
              <a:rPr lang="de-DE" dirty="0"/>
              <a:t> nos ne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 </a:t>
            </a:r>
            <a:r>
              <a:rPr lang="de-DE" dirty="0" err="1"/>
              <a:t>moluptur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 </a:t>
            </a:r>
            <a:r>
              <a:rPr lang="de-DE" dirty="0" err="1"/>
              <a:t>pera</a:t>
            </a:r>
            <a:r>
              <a:rPr lang="de-DE" dirty="0"/>
              <a:t> </a:t>
            </a:r>
            <a:r>
              <a:rPr lang="de-DE" dirty="0" err="1"/>
              <a:t>volorep</a:t>
            </a:r>
            <a:r>
              <a:rPr lang="de-DE" dirty="0"/>
              <a:t> </a:t>
            </a:r>
            <a:r>
              <a:rPr lang="de-DE" dirty="0" err="1"/>
              <a:t>erroviditam</a:t>
            </a:r>
            <a:r>
              <a:rPr lang="de-DE" dirty="0"/>
              <a:t> </a:t>
            </a:r>
            <a:r>
              <a:rPr lang="de-DE" dirty="0" err="1"/>
              <a:t>nihicieni</a:t>
            </a:r>
            <a:r>
              <a:rPr lang="de-DE" dirty="0"/>
              <a:t> </a:t>
            </a:r>
            <a:r>
              <a:rPr lang="de-DE" dirty="0" err="1"/>
              <a:t>voleste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quibus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Cum </a:t>
            </a:r>
            <a:r>
              <a:rPr lang="de-DE" dirty="0" err="1"/>
              <a:t>fugit</a:t>
            </a:r>
            <a:r>
              <a:rPr lang="de-DE" dirty="0"/>
              <a:t> </a:t>
            </a:r>
            <a:r>
              <a:rPr lang="de-DE" dirty="0" err="1"/>
              <a:t>exerita</a:t>
            </a:r>
            <a:r>
              <a:rPr lang="de-DE" dirty="0"/>
              <a:t> </a:t>
            </a:r>
            <a:r>
              <a:rPr lang="de-DE" dirty="0" err="1"/>
              <a:t>tectionse</a:t>
            </a:r>
            <a:r>
              <a:rPr lang="de-DE" dirty="0"/>
              <a:t> </a:t>
            </a:r>
            <a:r>
              <a:rPr lang="de-DE" dirty="0" err="1"/>
              <a:t>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esequodis</a:t>
            </a:r>
            <a:r>
              <a:rPr lang="de-DE" dirty="0"/>
              <a:t> </a:t>
            </a:r>
            <a:r>
              <a:rPr lang="de-DE" dirty="0" err="1"/>
              <a:t>quibuscium</a:t>
            </a:r>
            <a:r>
              <a:rPr lang="de-DE" dirty="0"/>
              <a:t>, </a:t>
            </a:r>
            <a:r>
              <a:rPr lang="de-DE" dirty="0" err="1"/>
              <a:t>tem</a:t>
            </a:r>
            <a:r>
              <a:rPr lang="de-DE" dirty="0"/>
              <a:t>-  </a:t>
            </a:r>
            <a:r>
              <a:rPr lang="de-DE" dirty="0" err="1"/>
              <a:t>pores</a:t>
            </a:r>
            <a:r>
              <a:rPr lang="de-DE" dirty="0"/>
              <a:t> del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essit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et </a:t>
            </a:r>
            <a:r>
              <a:rPr lang="de-DE" dirty="0" err="1"/>
              <a:t>fugiatur</a:t>
            </a:r>
            <a:r>
              <a:rPr lang="de-DE" dirty="0"/>
              <a:t>, </a:t>
            </a:r>
            <a:r>
              <a:rPr lang="de-DE" dirty="0" err="1"/>
              <a:t>tore</a:t>
            </a:r>
            <a:r>
              <a:rPr lang="de-DE" dirty="0"/>
              <a:t> </a:t>
            </a:r>
            <a:r>
              <a:rPr lang="de-DE" dirty="0" err="1"/>
              <a:t>dolest</a:t>
            </a:r>
            <a:r>
              <a:rPr lang="de-DE" dirty="0"/>
              <a:t>, quo </a:t>
            </a:r>
            <a:r>
              <a:rPr lang="de-DE" dirty="0" err="1"/>
              <a:t>vent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 </a:t>
            </a:r>
            <a:r>
              <a:rPr lang="de-DE" dirty="0" err="1"/>
              <a:t>quiae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fugia</a:t>
            </a:r>
            <a:r>
              <a:rPr lang="de-DE" dirty="0"/>
              <a:t> </a:t>
            </a:r>
            <a:r>
              <a:rPr lang="de-DE" dirty="0" err="1"/>
              <a:t>voloris</a:t>
            </a:r>
            <a:r>
              <a:rPr lang="de-DE" dirty="0"/>
              <a:t> </a:t>
            </a:r>
            <a:r>
              <a:rPr lang="de-DE" dirty="0" err="1"/>
              <a:t>idi</a:t>
            </a:r>
            <a:r>
              <a:rPr lang="de-DE" dirty="0"/>
              <a:t> </a:t>
            </a:r>
            <a:r>
              <a:rPr lang="de-DE" dirty="0" err="1"/>
              <a:t>utatis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volorporro</a:t>
            </a:r>
            <a:r>
              <a:rPr lang="de-DE" dirty="0"/>
              <a:t> mi,  </a:t>
            </a:r>
            <a:r>
              <a:rPr lang="de-DE" dirty="0" err="1"/>
              <a:t>autat</a:t>
            </a:r>
            <a:r>
              <a:rPr lang="de-DE" dirty="0"/>
              <a:t>.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07F8F625-0423-0145-AA95-0EAC91DEDE4A}"/>
              </a:ext>
            </a:extLst>
          </p:cNvPr>
          <p:cNvSpPr/>
          <p:nvPr userDrawn="1"/>
        </p:nvSpPr>
        <p:spPr>
          <a:xfrm>
            <a:off x="0" y="0"/>
            <a:ext cx="12192635" cy="1343025"/>
          </a:xfrm>
          <a:custGeom>
            <a:avLst/>
            <a:gdLst/>
            <a:ahLst/>
            <a:cxnLst/>
            <a:rect l="l" t="t" r="r" b="b"/>
            <a:pathLst>
              <a:path w="12192635" h="1800225">
                <a:moveTo>
                  <a:pt x="0" y="1799996"/>
                </a:moveTo>
                <a:lnTo>
                  <a:pt x="12192114" y="1799996"/>
                </a:lnTo>
                <a:lnTo>
                  <a:pt x="12192114" y="0"/>
                </a:lnTo>
                <a:lnTo>
                  <a:pt x="0" y="0"/>
                </a:lnTo>
                <a:lnTo>
                  <a:pt x="0" y="1799996"/>
                </a:lnTo>
                <a:close/>
              </a:path>
            </a:pathLst>
          </a:custGeom>
          <a:solidFill>
            <a:srgbClr val="FF9D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Textplatzhalter 116">
            <a:extLst>
              <a:ext uri="{FF2B5EF4-FFF2-40B4-BE49-F238E27FC236}">
                <a16:creationId xmlns:a16="http://schemas.microsoft.com/office/drawing/2014/main" id="{36502862-6E8B-A642-A777-C328320C66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3630" y="176743"/>
            <a:ext cx="8179760" cy="104245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de-CH" sz="3200" b="1" dirty="0" err="1">
                <a:latin typeface="+mn-lt"/>
                <a:cs typeface="Arial"/>
              </a:rPr>
              <a:t>Lorem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ipsum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dolor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sit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amet</a:t>
            </a:r>
            <a:endParaRPr lang="de-CH" sz="3200" b="1" dirty="0">
              <a:latin typeface="+mn-lt"/>
              <a:cs typeface="Arial"/>
            </a:endParaRPr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02BAF9A-D9D0-ED45-B47F-762CF2FDCC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34200" y="1676401"/>
            <a:ext cx="4537913" cy="198119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FA7CB58B-8C59-8A47-952F-277E885E36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34200" y="3783497"/>
            <a:ext cx="4537913" cy="1981199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226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(Abschnit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7420140" y="6351905"/>
            <a:ext cx="3247859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="0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30"/>
              </a:spcBef>
            </a:pPr>
            <a:r>
              <a:rPr lang="de-DE" b="1" spc="-5"/>
              <a:t>vonrickenbach.swiss ag │ Thomas von Rickenbach │ März 2023</a:t>
            </a:r>
            <a:endParaRPr lang="de-CH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201401" y="6331002"/>
            <a:ext cx="29629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de-CH" smtClean="0"/>
              <a:t>‹Nr.›</a:t>
            </a:fld>
            <a:endParaRPr dirty="0"/>
          </a:p>
        </p:txBody>
      </p:sp>
      <p:sp>
        <p:nvSpPr>
          <p:cNvPr id="45" name="object 42">
            <a:extLst>
              <a:ext uri="{FF2B5EF4-FFF2-40B4-BE49-F238E27FC236}">
                <a16:creationId xmlns:a16="http://schemas.microsoft.com/office/drawing/2014/main" id="{EF819794-1B45-9F40-86A1-F256A49857F3}"/>
              </a:ext>
            </a:extLst>
          </p:cNvPr>
          <p:cNvSpPr/>
          <p:nvPr userDrawn="1"/>
        </p:nvSpPr>
        <p:spPr>
          <a:xfrm>
            <a:off x="0" y="1"/>
            <a:ext cx="6408000" cy="685799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Textplatzhalter 116">
            <a:extLst>
              <a:ext uri="{FF2B5EF4-FFF2-40B4-BE49-F238E27FC236}">
                <a16:creationId xmlns:a16="http://schemas.microsoft.com/office/drawing/2014/main" id="{2E34BBE8-932E-ED45-B221-79EA585B32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80966" y="4117581"/>
            <a:ext cx="4216725" cy="1808744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de-CH" sz="3200" b="1" dirty="0" err="1">
                <a:solidFill>
                  <a:srgbClr val="1D1D1B"/>
                </a:solidFill>
                <a:latin typeface="+mn-lt"/>
                <a:cs typeface="Arial"/>
              </a:rPr>
              <a:t>Lorem</a:t>
            </a:r>
            <a:r>
              <a:rPr lang="de-CH" sz="3200" b="1" spc="-95" dirty="0">
                <a:solidFill>
                  <a:srgbClr val="1D1D1B"/>
                </a:solidFill>
                <a:latin typeface="+mn-lt"/>
                <a:cs typeface="Arial"/>
              </a:rPr>
              <a:t> </a:t>
            </a:r>
            <a:r>
              <a:rPr lang="de-CH" sz="3200" b="1" spc="-5" dirty="0" err="1">
                <a:solidFill>
                  <a:srgbClr val="1D1D1B"/>
                </a:solidFill>
                <a:latin typeface="+mn-lt"/>
                <a:cs typeface="Arial"/>
              </a:rPr>
              <a:t>consectetuer</a:t>
            </a:r>
            <a:r>
              <a:rPr lang="de-CH" sz="3200" b="1" spc="-5" dirty="0">
                <a:solidFill>
                  <a:srgbClr val="1D1D1B"/>
                </a:solidFill>
                <a:latin typeface="+mn-lt"/>
                <a:cs typeface="Arial"/>
              </a:rPr>
              <a:t> </a:t>
            </a:r>
            <a:r>
              <a:rPr lang="de-CH" sz="3200" b="1" spc="-5" dirty="0" err="1">
                <a:solidFill>
                  <a:srgbClr val="1D1D1B"/>
                </a:solidFill>
                <a:latin typeface="+mn-lt"/>
                <a:cs typeface="Arial"/>
              </a:rPr>
              <a:t>adipiscing</a:t>
            </a:r>
            <a:r>
              <a:rPr lang="de-CH" sz="3200" b="1" spc="-15" dirty="0">
                <a:solidFill>
                  <a:srgbClr val="1D1D1B"/>
                </a:solidFill>
                <a:latin typeface="+mn-lt"/>
                <a:cs typeface="Arial"/>
              </a:rPr>
              <a:t> </a:t>
            </a:r>
            <a:r>
              <a:rPr lang="de-CH" sz="3200" b="1" spc="-5" dirty="0" err="1">
                <a:solidFill>
                  <a:srgbClr val="1D1D1B"/>
                </a:solidFill>
                <a:latin typeface="+mn-lt"/>
                <a:cs typeface="Arial"/>
              </a:rPr>
              <a:t>elit</a:t>
            </a:r>
            <a:r>
              <a:rPr lang="de-CH" sz="3200" b="1" spc="-5" dirty="0">
                <a:solidFill>
                  <a:srgbClr val="1D1D1B"/>
                </a:solidFill>
                <a:latin typeface="+mn-lt"/>
                <a:cs typeface="Arial"/>
              </a:rPr>
              <a:t>.</a:t>
            </a:r>
            <a:endParaRPr lang="de-CH" sz="3200" dirty="0">
              <a:latin typeface="+mn-lt"/>
              <a:cs typeface="Arial"/>
            </a:endParaRPr>
          </a:p>
        </p:txBody>
      </p:sp>
      <p:sp>
        <p:nvSpPr>
          <p:cNvPr id="49" name="object 6">
            <a:extLst>
              <a:ext uri="{FF2B5EF4-FFF2-40B4-BE49-F238E27FC236}">
                <a16:creationId xmlns:a16="http://schemas.microsoft.com/office/drawing/2014/main" id="{F51C9CF6-B31D-6A41-AC59-753CE5DFC6CD}"/>
              </a:ext>
            </a:extLst>
          </p:cNvPr>
          <p:cNvSpPr/>
          <p:nvPr userDrawn="1"/>
        </p:nvSpPr>
        <p:spPr>
          <a:xfrm>
            <a:off x="0" y="0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59992" y="0"/>
                </a:moveTo>
                <a:lnTo>
                  <a:pt x="0" y="0"/>
                </a:lnTo>
                <a:lnTo>
                  <a:pt x="0" y="1259992"/>
                </a:lnTo>
                <a:lnTo>
                  <a:pt x="1259992" y="0"/>
                </a:lnTo>
                <a:close/>
              </a:path>
            </a:pathLst>
          </a:custGeom>
          <a:solidFill>
            <a:srgbClr val="00C39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2B20B449-5D14-9344-930B-BDCD5B9A25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88" y="716826"/>
            <a:ext cx="3383940" cy="83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17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48600" y="6332820"/>
            <a:ext cx="319622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b="1" spc="-5">
                <a:latin typeface="Arial"/>
                <a:cs typeface="Arial"/>
              </a:rPr>
              <a:t>vonrickenbach.swiss ag │ Thomas von Rickenbach │ März 2023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01401" y="6331002"/>
            <a:ext cx="29629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4D838B76-A529-F248-ACC8-BD9339694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4200" y="1676401"/>
            <a:ext cx="4537913" cy="40830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636107D7-A325-5443-B6AF-8D483367377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2192" y="1676401"/>
            <a:ext cx="5989608" cy="40830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3A9D46E-4265-424A-B387-0BB58CC241BE}"/>
              </a:ext>
            </a:extLst>
          </p:cNvPr>
          <p:cNvSpPr/>
          <p:nvPr userDrawn="1"/>
        </p:nvSpPr>
        <p:spPr>
          <a:xfrm>
            <a:off x="0" y="0"/>
            <a:ext cx="12192635" cy="1343025"/>
          </a:xfrm>
          <a:custGeom>
            <a:avLst/>
            <a:gdLst/>
            <a:ahLst/>
            <a:cxnLst/>
            <a:rect l="l" t="t" r="r" b="b"/>
            <a:pathLst>
              <a:path w="12192635" h="1800225">
                <a:moveTo>
                  <a:pt x="0" y="1799996"/>
                </a:moveTo>
                <a:lnTo>
                  <a:pt x="12192114" y="1799996"/>
                </a:lnTo>
                <a:lnTo>
                  <a:pt x="12192114" y="0"/>
                </a:lnTo>
                <a:lnTo>
                  <a:pt x="0" y="0"/>
                </a:lnTo>
                <a:lnTo>
                  <a:pt x="0" y="1799996"/>
                </a:lnTo>
                <a:close/>
              </a:path>
            </a:pathLst>
          </a:custGeom>
          <a:solidFill>
            <a:srgbClr val="FF9D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Textplatzhalter 116">
            <a:extLst>
              <a:ext uri="{FF2B5EF4-FFF2-40B4-BE49-F238E27FC236}">
                <a16:creationId xmlns:a16="http://schemas.microsoft.com/office/drawing/2014/main" id="{48317C61-2D20-7042-A979-263DE338FF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630" y="176743"/>
            <a:ext cx="8179760" cy="104245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de-CH" sz="3200" b="1" dirty="0" err="1">
                <a:latin typeface="+mn-lt"/>
                <a:cs typeface="Arial"/>
              </a:rPr>
              <a:t>Lorem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ipsum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dolor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sit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amet</a:t>
            </a:r>
            <a:endParaRPr lang="de-CH" sz="3200" b="1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083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48600" y="6332820"/>
            <a:ext cx="319622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b="1" spc="-5">
                <a:latin typeface="Arial"/>
                <a:cs typeface="Arial"/>
              </a:rPr>
              <a:t>vonrickenbach.swiss ag │ Thomas von Rickenbach │ März 2023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01401" y="6331002"/>
            <a:ext cx="29629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636107D7-A325-5443-B6AF-8D483367377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45" y="1"/>
            <a:ext cx="12177310" cy="57594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5" name="Textplatzhalter 116">
            <a:extLst>
              <a:ext uri="{FF2B5EF4-FFF2-40B4-BE49-F238E27FC236}">
                <a16:creationId xmlns:a16="http://schemas.microsoft.com/office/drawing/2014/main" id="{8F7138AC-F997-C04D-BE69-5CEF78DD3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0975" y="4419600"/>
            <a:ext cx="8179760" cy="119485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 b="1">
                <a:ln>
                  <a:noFill/>
                </a:ln>
                <a:solidFill>
                  <a:schemeClr val="bg1"/>
                </a:solidFill>
                <a:effectLst>
                  <a:outerShdw blurRad="685800" dir="1620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de-CH" sz="3200" b="1" dirty="0" err="1">
                <a:latin typeface="+mn-lt"/>
                <a:cs typeface="Arial"/>
              </a:rPr>
              <a:t>Lorem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ipsum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dolor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sit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amet</a:t>
            </a:r>
            <a:endParaRPr lang="de-CH" sz="3200" b="1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677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2" presetClass="entr" presetSubtype="4" repeatCount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7696200" y="6332820"/>
            <a:ext cx="334862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b="1" spc="-5">
                <a:latin typeface="Arial"/>
                <a:cs typeface="Arial"/>
              </a:rPr>
              <a:t>vonrickenbach.swiss ag │ Thomas von Rickenbach │ März 2023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1201401" y="6331002"/>
            <a:ext cx="29629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011AB5EA-EB08-AC44-BC2F-32E37C2B2C94}"/>
              </a:ext>
            </a:extLst>
          </p:cNvPr>
          <p:cNvSpPr/>
          <p:nvPr userDrawn="1"/>
        </p:nvSpPr>
        <p:spPr>
          <a:xfrm>
            <a:off x="0" y="0"/>
            <a:ext cx="12192635" cy="1343025"/>
          </a:xfrm>
          <a:custGeom>
            <a:avLst/>
            <a:gdLst/>
            <a:ahLst/>
            <a:cxnLst/>
            <a:rect l="l" t="t" r="r" b="b"/>
            <a:pathLst>
              <a:path w="12192635" h="1800225">
                <a:moveTo>
                  <a:pt x="0" y="1799996"/>
                </a:moveTo>
                <a:lnTo>
                  <a:pt x="12192114" y="1799996"/>
                </a:lnTo>
                <a:lnTo>
                  <a:pt x="12192114" y="0"/>
                </a:lnTo>
                <a:lnTo>
                  <a:pt x="0" y="0"/>
                </a:lnTo>
                <a:lnTo>
                  <a:pt x="0" y="1799996"/>
                </a:lnTo>
                <a:close/>
              </a:path>
            </a:pathLst>
          </a:custGeom>
          <a:solidFill>
            <a:srgbClr val="00C39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extplatzhalter 116">
            <a:extLst>
              <a:ext uri="{FF2B5EF4-FFF2-40B4-BE49-F238E27FC236}">
                <a16:creationId xmlns:a16="http://schemas.microsoft.com/office/drawing/2014/main" id="{DA9BF1A0-AC6C-6D44-8CCA-4E6122C51A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3630" y="176743"/>
            <a:ext cx="8179760" cy="104245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de-CH" sz="3200" b="1" dirty="0" err="1">
                <a:latin typeface="+mn-lt"/>
                <a:cs typeface="Arial"/>
              </a:rPr>
              <a:t>Lorem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ipsum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dolor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sit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amet</a:t>
            </a:r>
            <a:endParaRPr lang="de-CH" sz="3200" b="1" dirty="0">
              <a:latin typeface="+mn-lt"/>
              <a:cs typeface="Arial"/>
            </a:endParaRP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F4A29DA-3CFB-634D-BCF9-B053942160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125" y="1676402"/>
            <a:ext cx="8214265" cy="4083594"/>
          </a:xfrm>
        </p:spPr>
        <p:txBody>
          <a:bodyPr>
            <a:normAutofit/>
          </a:bodyPr>
          <a:lstStyle>
            <a:lvl1pPr marL="342900" marR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250"/>
            </a:lvl1pPr>
          </a:lstStyle>
          <a:p>
            <a:r>
              <a:rPr lang="de-DE" dirty="0" err="1"/>
              <a:t>Opta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asitaepudi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non non </a:t>
            </a:r>
            <a:r>
              <a:rPr lang="de-DE" dirty="0" err="1"/>
              <a:t>nim</a:t>
            </a:r>
            <a:r>
              <a:rPr lang="de-DE" dirty="0"/>
              <a:t> nos ne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 </a:t>
            </a:r>
            <a:r>
              <a:rPr lang="de-DE" dirty="0" err="1"/>
              <a:t>moluptur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 </a:t>
            </a:r>
            <a:r>
              <a:rPr lang="de-DE" dirty="0" err="1"/>
              <a:t>pera</a:t>
            </a:r>
            <a:r>
              <a:rPr lang="de-DE" dirty="0"/>
              <a:t> </a:t>
            </a:r>
            <a:r>
              <a:rPr lang="de-DE" dirty="0" err="1"/>
              <a:t>volorep</a:t>
            </a:r>
            <a:r>
              <a:rPr lang="de-DE" dirty="0"/>
              <a:t> </a:t>
            </a:r>
            <a:r>
              <a:rPr lang="de-DE" dirty="0" err="1"/>
              <a:t>erroviditam</a:t>
            </a:r>
            <a:r>
              <a:rPr lang="de-DE" dirty="0"/>
              <a:t> </a:t>
            </a:r>
            <a:r>
              <a:rPr lang="de-DE" dirty="0" err="1"/>
              <a:t>nihicieni</a:t>
            </a:r>
            <a:r>
              <a:rPr lang="de-DE" dirty="0"/>
              <a:t> </a:t>
            </a:r>
            <a:r>
              <a:rPr lang="de-DE" dirty="0" err="1"/>
              <a:t>voleste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quibus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Cum </a:t>
            </a:r>
            <a:r>
              <a:rPr lang="de-DE" dirty="0" err="1"/>
              <a:t>fugit</a:t>
            </a:r>
            <a:r>
              <a:rPr lang="de-DE" dirty="0"/>
              <a:t> </a:t>
            </a:r>
            <a:r>
              <a:rPr lang="de-DE" dirty="0" err="1"/>
              <a:t>exerita</a:t>
            </a:r>
            <a:r>
              <a:rPr lang="de-DE" dirty="0"/>
              <a:t> </a:t>
            </a:r>
            <a:r>
              <a:rPr lang="de-DE" dirty="0" err="1"/>
              <a:t>tectionse</a:t>
            </a:r>
            <a:r>
              <a:rPr lang="de-DE" dirty="0"/>
              <a:t> </a:t>
            </a:r>
            <a:r>
              <a:rPr lang="de-DE" dirty="0" err="1"/>
              <a:t>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esequodis</a:t>
            </a:r>
            <a:r>
              <a:rPr lang="de-DE" dirty="0"/>
              <a:t> </a:t>
            </a:r>
            <a:r>
              <a:rPr lang="de-DE" dirty="0" err="1"/>
              <a:t>quibuscium</a:t>
            </a:r>
            <a:r>
              <a:rPr lang="de-DE" dirty="0"/>
              <a:t>, </a:t>
            </a:r>
            <a:r>
              <a:rPr lang="de-DE" dirty="0" err="1"/>
              <a:t>tem</a:t>
            </a:r>
            <a:r>
              <a:rPr lang="de-DE" dirty="0"/>
              <a:t>-  </a:t>
            </a:r>
            <a:r>
              <a:rPr lang="de-DE" dirty="0" err="1"/>
              <a:t>pores</a:t>
            </a:r>
            <a:r>
              <a:rPr lang="de-DE" dirty="0"/>
              <a:t> del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essit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et </a:t>
            </a:r>
            <a:r>
              <a:rPr lang="de-DE" dirty="0" err="1"/>
              <a:t>fugiatur</a:t>
            </a:r>
            <a:r>
              <a:rPr lang="de-DE" dirty="0"/>
              <a:t>, </a:t>
            </a:r>
            <a:r>
              <a:rPr lang="de-DE" dirty="0" err="1"/>
              <a:t>tore</a:t>
            </a:r>
            <a:r>
              <a:rPr lang="de-DE" dirty="0"/>
              <a:t> </a:t>
            </a:r>
            <a:r>
              <a:rPr lang="de-DE" dirty="0" err="1"/>
              <a:t>dolest</a:t>
            </a:r>
            <a:r>
              <a:rPr lang="de-DE" dirty="0"/>
              <a:t>, quo </a:t>
            </a:r>
            <a:r>
              <a:rPr lang="de-DE" dirty="0" err="1"/>
              <a:t>vent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 </a:t>
            </a:r>
            <a:r>
              <a:rPr lang="de-DE" dirty="0" err="1"/>
              <a:t>quiae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fugia</a:t>
            </a:r>
            <a:r>
              <a:rPr lang="de-DE" dirty="0"/>
              <a:t> </a:t>
            </a:r>
            <a:r>
              <a:rPr lang="de-DE" dirty="0" err="1"/>
              <a:t>voloris</a:t>
            </a:r>
            <a:r>
              <a:rPr lang="de-DE" dirty="0"/>
              <a:t> </a:t>
            </a:r>
            <a:r>
              <a:rPr lang="de-DE" dirty="0" err="1"/>
              <a:t>idi</a:t>
            </a:r>
            <a:r>
              <a:rPr lang="de-DE" dirty="0"/>
              <a:t> </a:t>
            </a:r>
            <a:r>
              <a:rPr lang="de-DE" dirty="0" err="1"/>
              <a:t>utatis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volorporro</a:t>
            </a:r>
            <a:r>
              <a:rPr lang="de-DE" dirty="0"/>
              <a:t> mi,  </a:t>
            </a:r>
            <a:r>
              <a:rPr lang="de-DE" dirty="0" err="1"/>
              <a:t>autat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043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96200" y="6332820"/>
            <a:ext cx="334862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b="1" spc="-5">
                <a:latin typeface="Arial"/>
                <a:cs typeface="Arial"/>
              </a:rPr>
              <a:t>vonrickenbach.swiss ag │ Thomas von Rickenbach │ März 2023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01401" y="6331002"/>
            <a:ext cx="29629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5DDE60F6-B7A0-A842-B4A0-E18C2092BC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125" y="1676402"/>
            <a:ext cx="6022675" cy="4083594"/>
          </a:xfrm>
        </p:spPr>
        <p:txBody>
          <a:bodyPr>
            <a:normAutofit/>
          </a:bodyPr>
          <a:lstStyle>
            <a:lvl1pPr marL="342900" marR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250"/>
            </a:lvl1pPr>
          </a:lstStyle>
          <a:p>
            <a:r>
              <a:rPr lang="de-DE" dirty="0" err="1"/>
              <a:t>Opta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asitaepudi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non non </a:t>
            </a:r>
            <a:r>
              <a:rPr lang="de-DE" dirty="0" err="1"/>
              <a:t>nim</a:t>
            </a:r>
            <a:r>
              <a:rPr lang="de-DE" dirty="0"/>
              <a:t> nos ne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 </a:t>
            </a:r>
            <a:r>
              <a:rPr lang="de-DE" dirty="0" err="1"/>
              <a:t>moluptur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 </a:t>
            </a:r>
            <a:r>
              <a:rPr lang="de-DE" dirty="0" err="1"/>
              <a:t>pera</a:t>
            </a:r>
            <a:r>
              <a:rPr lang="de-DE" dirty="0"/>
              <a:t> </a:t>
            </a:r>
            <a:r>
              <a:rPr lang="de-DE" dirty="0" err="1"/>
              <a:t>volorep</a:t>
            </a:r>
            <a:r>
              <a:rPr lang="de-DE" dirty="0"/>
              <a:t> </a:t>
            </a:r>
            <a:r>
              <a:rPr lang="de-DE" dirty="0" err="1"/>
              <a:t>erroviditam</a:t>
            </a:r>
            <a:r>
              <a:rPr lang="de-DE" dirty="0"/>
              <a:t> </a:t>
            </a:r>
            <a:r>
              <a:rPr lang="de-DE" dirty="0" err="1"/>
              <a:t>nihicieni</a:t>
            </a:r>
            <a:r>
              <a:rPr lang="de-DE" dirty="0"/>
              <a:t> </a:t>
            </a:r>
            <a:r>
              <a:rPr lang="de-DE" dirty="0" err="1"/>
              <a:t>voleste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quibus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Cum </a:t>
            </a:r>
            <a:r>
              <a:rPr lang="de-DE" dirty="0" err="1"/>
              <a:t>fugit</a:t>
            </a:r>
            <a:r>
              <a:rPr lang="de-DE" dirty="0"/>
              <a:t> </a:t>
            </a:r>
            <a:r>
              <a:rPr lang="de-DE" dirty="0" err="1"/>
              <a:t>exerita</a:t>
            </a:r>
            <a:r>
              <a:rPr lang="de-DE" dirty="0"/>
              <a:t> </a:t>
            </a:r>
            <a:r>
              <a:rPr lang="de-DE" dirty="0" err="1"/>
              <a:t>tectionse</a:t>
            </a:r>
            <a:r>
              <a:rPr lang="de-DE" dirty="0"/>
              <a:t> </a:t>
            </a:r>
            <a:r>
              <a:rPr lang="de-DE" dirty="0" err="1"/>
              <a:t>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esequodis</a:t>
            </a:r>
            <a:r>
              <a:rPr lang="de-DE" dirty="0"/>
              <a:t> </a:t>
            </a:r>
            <a:r>
              <a:rPr lang="de-DE" dirty="0" err="1"/>
              <a:t>quibuscium</a:t>
            </a:r>
            <a:r>
              <a:rPr lang="de-DE" dirty="0"/>
              <a:t>, </a:t>
            </a:r>
            <a:r>
              <a:rPr lang="de-DE" dirty="0" err="1"/>
              <a:t>tem</a:t>
            </a:r>
            <a:r>
              <a:rPr lang="de-DE" dirty="0"/>
              <a:t>-  </a:t>
            </a:r>
            <a:r>
              <a:rPr lang="de-DE" dirty="0" err="1"/>
              <a:t>pores</a:t>
            </a:r>
            <a:r>
              <a:rPr lang="de-DE" dirty="0"/>
              <a:t> del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essit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et </a:t>
            </a:r>
            <a:r>
              <a:rPr lang="de-DE" dirty="0" err="1"/>
              <a:t>fugiatur</a:t>
            </a:r>
            <a:r>
              <a:rPr lang="de-DE" dirty="0"/>
              <a:t>, </a:t>
            </a:r>
            <a:r>
              <a:rPr lang="de-DE" dirty="0" err="1"/>
              <a:t>tore</a:t>
            </a:r>
            <a:r>
              <a:rPr lang="de-DE" dirty="0"/>
              <a:t> </a:t>
            </a:r>
            <a:r>
              <a:rPr lang="de-DE" dirty="0" err="1"/>
              <a:t>dolest</a:t>
            </a:r>
            <a:r>
              <a:rPr lang="de-DE" dirty="0"/>
              <a:t>, quo </a:t>
            </a:r>
            <a:r>
              <a:rPr lang="de-DE" dirty="0" err="1"/>
              <a:t>vent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 </a:t>
            </a:r>
            <a:r>
              <a:rPr lang="de-DE" dirty="0" err="1"/>
              <a:t>quiae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fugia</a:t>
            </a:r>
            <a:r>
              <a:rPr lang="de-DE" dirty="0"/>
              <a:t> </a:t>
            </a:r>
            <a:r>
              <a:rPr lang="de-DE" dirty="0" err="1"/>
              <a:t>voloris</a:t>
            </a:r>
            <a:r>
              <a:rPr lang="de-DE" dirty="0"/>
              <a:t> </a:t>
            </a:r>
            <a:r>
              <a:rPr lang="de-DE" dirty="0" err="1"/>
              <a:t>idi</a:t>
            </a:r>
            <a:r>
              <a:rPr lang="de-DE" dirty="0"/>
              <a:t> </a:t>
            </a:r>
            <a:r>
              <a:rPr lang="de-DE" dirty="0" err="1"/>
              <a:t>utatis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volorporro</a:t>
            </a:r>
            <a:r>
              <a:rPr lang="de-DE" dirty="0"/>
              <a:t> mi,  </a:t>
            </a:r>
            <a:r>
              <a:rPr lang="de-DE" dirty="0" err="1"/>
              <a:t>autat</a:t>
            </a:r>
            <a:r>
              <a:rPr lang="de-DE" dirty="0"/>
              <a:t>.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12C1B848-7395-D243-BFEF-1FD74A5CCA62}"/>
              </a:ext>
            </a:extLst>
          </p:cNvPr>
          <p:cNvSpPr/>
          <p:nvPr userDrawn="1"/>
        </p:nvSpPr>
        <p:spPr>
          <a:xfrm>
            <a:off x="0" y="0"/>
            <a:ext cx="12192635" cy="1343025"/>
          </a:xfrm>
          <a:custGeom>
            <a:avLst/>
            <a:gdLst/>
            <a:ahLst/>
            <a:cxnLst/>
            <a:rect l="l" t="t" r="r" b="b"/>
            <a:pathLst>
              <a:path w="12192635" h="1800225">
                <a:moveTo>
                  <a:pt x="0" y="1799996"/>
                </a:moveTo>
                <a:lnTo>
                  <a:pt x="12192114" y="1799996"/>
                </a:lnTo>
                <a:lnTo>
                  <a:pt x="12192114" y="0"/>
                </a:lnTo>
                <a:lnTo>
                  <a:pt x="0" y="0"/>
                </a:lnTo>
                <a:lnTo>
                  <a:pt x="0" y="1799996"/>
                </a:lnTo>
                <a:close/>
              </a:path>
            </a:pathLst>
          </a:custGeom>
          <a:solidFill>
            <a:srgbClr val="00C39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Textplatzhalter 116">
            <a:extLst>
              <a:ext uri="{FF2B5EF4-FFF2-40B4-BE49-F238E27FC236}">
                <a16:creationId xmlns:a16="http://schemas.microsoft.com/office/drawing/2014/main" id="{B657CF15-CFE6-E341-B51F-12A2B21338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3630" y="176743"/>
            <a:ext cx="8179760" cy="104245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de-CH" sz="3200" b="1" dirty="0" err="1">
                <a:latin typeface="+mn-lt"/>
                <a:cs typeface="Arial"/>
              </a:rPr>
              <a:t>Lorem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ipsum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dolor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sit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amet</a:t>
            </a:r>
            <a:endParaRPr lang="de-CH" sz="3200" b="1" dirty="0">
              <a:latin typeface="+mn-lt"/>
              <a:cs typeface="Arial"/>
            </a:endParaRP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F395354E-F13C-7445-A32B-3C53292864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34200" y="1676401"/>
            <a:ext cx="4537913" cy="408305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02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96200" y="6332820"/>
            <a:ext cx="334862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b="1" spc="-5">
                <a:latin typeface="Arial"/>
                <a:cs typeface="Arial"/>
              </a:rPr>
              <a:t>vonrickenbach.swiss ag │ Thomas von Rickenbach │ März 2023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01401" y="6331002"/>
            <a:ext cx="29629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5DDE60F6-B7A0-A842-B4A0-E18C2092BC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125" y="1676402"/>
            <a:ext cx="6022675" cy="4083594"/>
          </a:xfrm>
        </p:spPr>
        <p:txBody>
          <a:bodyPr>
            <a:normAutofit/>
          </a:bodyPr>
          <a:lstStyle>
            <a:lvl1pPr marL="342900" marR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250"/>
            </a:lvl1pPr>
          </a:lstStyle>
          <a:p>
            <a:r>
              <a:rPr lang="de-DE" dirty="0" err="1"/>
              <a:t>Opta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asitaepudi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non non </a:t>
            </a:r>
            <a:r>
              <a:rPr lang="de-DE" dirty="0" err="1"/>
              <a:t>nim</a:t>
            </a:r>
            <a:r>
              <a:rPr lang="de-DE" dirty="0"/>
              <a:t> nos ne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 </a:t>
            </a:r>
            <a:r>
              <a:rPr lang="de-DE" dirty="0" err="1"/>
              <a:t>moluptur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 </a:t>
            </a:r>
            <a:r>
              <a:rPr lang="de-DE" dirty="0" err="1"/>
              <a:t>pera</a:t>
            </a:r>
            <a:r>
              <a:rPr lang="de-DE" dirty="0"/>
              <a:t> </a:t>
            </a:r>
            <a:r>
              <a:rPr lang="de-DE" dirty="0" err="1"/>
              <a:t>volorep</a:t>
            </a:r>
            <a:r>
              <a:rPr lang="de-DE" dirty="0"/>
              <a:t> </a:t>
            </a:r>
            <a:r>
              <a:rPr lang="de-DE" dirty="0" err="1"/>
              <a:t>erroviditam</a:t>
            </a:r>
            <a:r>
              <a:rPr lang="de-DE" dirty="0"/>
              <a:t> </a:t>
            </a:r>
            <a:r>
              <a:rPr lang="de-DE" dirty="0" err="1"/>
              <a:t>nihicieni</a:t>
            </a:r>
            <a:r>
              <a:rPr lang="de-DE" dirty="0"/>
              <a:t> </a:t>
            </a:r>
            <a:r>
              <a:rPr lang="de-DE" dirty="0" err="1"/>
              <a:t>voleste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quibus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Cum </a:t>
            </a:r>
            <a:r>
              <a:rPr lang="de-DE" dirty="0" err="1"/>
              <a:t>fugit</a:t>
            </a:r>
            <a:r>
              <a:rPr lang="de-DE" dirty="0"/>
              <a:t> </a:t>
            </a:r>
            <a:r>
              <a:rPr lang="de-DE" dirty="0" err="1"/>
              <a:t>exerita</a:t>
            </a:r>
            <a:r>
              <a:rPr lang="de-DE" dirty="0"/>
              <a:t> </a:t>
            </a:r>
            <a:r>
              <a:rPr lang="de-DE" dirty="0" err="1"/>
              <a:t>tectionse</a:t>
            </a:r>
            <a:r>
              <a:rPr lang="de-DE" dirty="0"/>
              <a:t> </a:t>
            </a:r>
            <a:r>
              <a:rPr lang="de-DE" dirty="0" err="1"/>
              <a:t>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esequodis</a:t>
            </a:r>
            <a:r>
              <a:rPr lang="de-DE" dirty="0"/>
              <a:t> </a:t>
            </a:r>
            <a:r>
              <a:rPr lang="de-DE" dirty="0" err="1"/>
              <a:t>quibuscium</a:t>
            </a:r>
            <a:r>
              <a:rPr lang="de-DE" dirty="0"/>
              <a:t>, </a:t>
            </a:r>
            <a:r>
              <a:rPr lang="de-DE" dirty="0" err="1"/>
              <a:t>tem</a:t>
            </a:r>
            <a:r>
              <a:rPr lang="de-DE" dirty="0"/>
              <a:t>-  </a:t>
            </a:r>
            <a:r>
              <a:rPr lang="de-DE" dirty="0" err="1"/>
              <a:t>pores</a:t>
            </a:r>
            <a:r>
              <a:rPr lang="de-DE" dirty="0"/>
              <a:t> del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essit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et </a:t>
            </a:r>
            <a:r>
              <a:rPr lang="de-DE" dirty="0" err="1"/>
              <a:t>fugiatur</a:t>
            </a:r>
            <a:r>
              <a:rPr lang="de-DE" dirty="0"/>
              <a:t>, </a:t>
            </a:r>
            <a:r>
              <a:rPr lang="de-DE" dirty="0" err="1"/>
              <a:t>tore</a:t>
            </a:r>
            <a:r>
              <a:rPr lang="de-DE" dirty="0"/>
              <a:t> </a:t>
            </a:r>
            <a:r>
              <a:rPr lang="de-DE" dirty="0" err="1"/>
              <a:t>dolest</a:t>
            </a:r>
            <a:r>
              <a:rPr lang="de-DE" dirty="0"/>
              <a:t>, quo </a:t>
            </a:r>
            <a:r>
              <a:rPr lang="de-DE" dirty="0" err="1"/>
              <a:t>vent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 </a:t>
            </a:r>
            <a:r>
              <a:rPr lang="de-DE" dirty="0" err="1"/>
              <a:t>quiae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fugia</a:t>
            </a:r>
            <a:r>
              <a:rPr lang="de-DE" dirty="0"/>
              <a:t> </a:t>
            </a:r>
            <a:r>
              <a:rPr lang="de-DE" dirty="0" err="1"/>
              <a:t>voloris</a:t>
            </a:r>
            <a:r>
              <a:rPr lang="de-DE" dirty="0"/>
              <a:t> </a:t>
            </a:r>
            <a:r>
              <a:rPr lang="de-DE" dirty="0" err="1"/>
              <a:t>idi</a:t>
            </a:r>
            <a:r>
              <a:rPr lang="de-DE" dirty="0"/>
              <a:t> </a:t>
            </a:r>
            <a:r>
              <a:rPr lang="de-DE" dirty="0" err="1"/>
              <a:t>utatis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volorporro</a:t>
            </a:r>
            <a:r>
              <a:rPr lang="de-DE" dirty="0"/>
              <a:t> mi,  </a:t>
            </a:r>
            <a:r>
              <a:rPr lang="de-DE" dirty="0" err="1"/>
              <a:t>autat</a:t>
            </a:r>
            <a:r>
              <a:rPr lang="de-DE" dirty="0"/>
              <a:t>.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12C1B848-7395-D243-BFEF-1FD74A5CCA62}"/>
              </a:ext>
            </a:extLst>
          </p:cNvPr>
          <p:cNvSpPr/>
          <p:nvPr userDrawn="1"/>
        </p:nvSpPr>
        <p:spPr>
          <a:xfrm>
            <a:off x="0" y="0"/>
            <a:ext cx="12192635" cy="1343025"/>
          </a:xfrm>
          <a:custGeom>
            <a:avLst/>
            <a:gdLst/>
            <a:ahLst/>
            <a:cxnLst/>
            <a:rect l="l" t="t" r="r" b="b"/>
            <a:pathLst>
              <a:path w="12192635" h="1800225">
                <a:moveTo>
                  <a:pt x="0" y="1799996"/>
                </a:moveTo>
                <a:lnTo>
                  <a:pt x="12192114" y="1799996"/>
                </a:lnTo>
                <a:lnTo>
                  <a:pt x="12192114" y="0"/>
                </a:lnTo>
                <a:lnTo>
                  <a:pt x="0" y="0"/>
                </a:lnTo>
                <a:lnTo>
                  <a:pt x="0" y="1799996"/>
                </a:lnTo>
                <a:close/>
              </a:path>
            </a:pathLst>
          </a:custGeom>
          <a:solidFill>
            <a:srgbClr val="00C39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Textplatzhalter 116">
            <a:extLst>
              <a:ext uri="{FF2B5EF4-FFF2-40B4-BE49-F238E27FC236}">
                <a16:creationId xmlns:a16="http://schemas.microsoft.com/office/drawing/2014/main" id="{B657CF15-CFE6-E341-B51F-12A2B21338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3630" y="176743"/>
            <a:ext cx="8179760" cy="104245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de-CH" sz="3200" b="1" dirty="0" err="1">
                <a:latin typeface="+mn-lt"/>
                <a:cs typeface="Arial"/>
              </a:rPr>
              <a:t>Lorem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ipsum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dolor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sit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amet</a:t>
            </a:r>
            <a:endParaRPr lang="de-CH" sz="3200" b="1" dirty="0">
              <a:latin typeface="+mn-lt"/>
              <a:cs typeface="Arial"/>
            </a:endParaRPr>
          </a:p>
        </p:txBody>
      </p:sp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CA140AAA-CBE5-6045-8F69-2969B781A4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34200" y="1676401"/>
            <a:ext cx="4537913" cy="198119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388E5A07-6F37-7246-9A64-35CAD7BC33C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34200" y="3783497"/>
            <a:ext cx="4537913" cy="1981199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688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96200" y="6332820"/>
            <a:ext cx="334862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b="1" spc="-5">
                <a:latin typeface="Arial"/>
                <a:cs typeface="Arial"/>
              </a:rPr>
              <a:t>vonrickenbach.swiss ag │ Thomas von Rickenbach │ März 2023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01401" y="6331002"/>
            <a:ext cx="29629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636107D7-A325-5443-B6AF-8D483367377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2192" y="1676401"/>
            <a:ext cx="5989608" cy="40830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9B266D14-B90F-BB4C-86BD-95CCCE84C7B9}"/>
              </a:ext>
            </a:extLst>
          </p:cNvPr>
          <p:cNvSpPr/>
          <p:nvPr userDrawn="1"/>
        </p:nvSpPr>
        <p:spPr>
          <a:xfrm>
            <a:off x="0" y="0"/>
            <a:ext cx="12192635" cy="1343025"/>
          </a:xfrm>
          <a:custGeom>
            <a:avLst/>
            <a:gdLst/>
            <a:ahLst/>
            <a:cxnLst/>
            <a:rect l="l" t="t" r="r" b="b"/>
            <a:pathLst>
              <a:path w="12192635" h="1800225">
                <a:moveTo>
                  <a:pt x="0" y="1799996"/>
                </a:moveTo>
                <a:lnTo>
                  <a:pt x="12192114" y="1799996"/>
                </a:lnTo>
                <a:lnTo>
                  <a:pt x="12192114" y="0"/>
                </a:lnTo>
                <a:lnTo>
                  <a:pt x="0" y="0"/>
                </a:lnTo>
                <a:lnTo>
                  <a:pt x="0" y="1799996"/>
                </a:lnTo>
                <a:close/>
              </a:path>
            </a:pathLst>
          </a:custGeom>
          <a:solidFill>
            <a:srgbClr val="00C39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Textplatzhalter 116">
            <a:extLst>
              <a:ext uri="{FF2B5EF4-FFF2-40B4-BE49-F238E27FC236}">
                <a16:creationId xmlns:a16="http://schemas.microsoft.com/office/drawing/2014/main" id="{946BEFBC-7971-CA4B-BBD3-225F709C55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630" y="176743"/>
            <a:ext cx="8179760" cy="104245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de-CH" sz="3200" b="1" dirty="0" err="1">
                <a:latin typeface="+mn-lt"/>
                <a:cs typeface="Arial"/>
              </a:rPr>
              <a:t>Lorem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ipsum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dolor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sit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amet</a:t>
            </a:r>
            <a:endParaRPr lang="de-CH" sz="3200" b="1" dirty="0">
              <a:latin typeface="+mn-lt"/>
              <a:cs typeface="Arial"/>
            </a:endParaRP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2FD842B-2121-CC45-8723-AED7A161D7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4200" y="1676401"/>
            <a:ext cx="4537913" cy="408305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405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96200" y="6332820"/>
            <a:ext cx="334862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b="1" spc="-5">
                <a:latin typeface="Arial"/>
                <a:cs typeface="Arial"/>
              </a:rPr>
              <a:t>vonrickenbach.swiss ag │ Thomas von Rickenbach │ März 2023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01401" y="6331002"/>
            <a:ext cx="29629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636107D7-A325-5443-B6AF-8D483367377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45" y="1"/>
            <a:ext cx="12177310" cy="57594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5" name="Textplatzhalter 116">
            <a:extLst>
              <a:ext uri="{FF2B5EF4-FFF2-40B4-BE49-F238E27FC236}">
                <a16:creationId xmlns:a16="http://schemas.microsoft.com/office/drawing/2014/main" id="{8F7138AC-F997-C04D-BE69-5CEF78DD3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0975" y="4419600"/>
            <a:ext cx="8179760" cy="119485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 b="1">
                <a:ln>
                  <a:noFill/>
                </a:ln>
                <a:solidFill>
                  <a:schemeClr val="bg1"/>
                </a:solidFill>
                <a:effectLst>
                  <a:outerShdw blurRad="685800" dir="1620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de-CH" sz="3200" b="1" dirty="0" err="1">
                <a:latin typeface="+mn-lt"/>
                <a:cs typeface="Arial"/>
              </a:rPr>
              <a:t>Lorem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ipsum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dolor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sit</a:t>
            </a:r>
            <a:r>
              <a:rPr lang="de-CH" sz="3200" b="1" dirty="0">
                <a:latin typeface="+mn-lt"/>
                <a:cs typeface="Arial"/>
              </a:rPr>
              <a:t> </a:t>
            </a:r>
            <a:r>
              <a:rPr lang="de-CH" sz="3200" b="1" dirty="0" err="1">
                <a:latin typeface="+mn-lt"/>
                <a:cs typeface="Arial"/>
              </a:rPr>
              <a:t>amet</a:t>
            </a:r>
            <a:endParaRPr lang="de-CH" sz="3200" b="1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80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2957A2-EC50-5D47-BDF2-545A4B22D8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19540" y="6331002"/>
            <a:ext cx="3328860" cy="10772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12700">
              <a:spcBef>
                <a:spcPts val="30"/>
              </a:spcBef>
            </a:pPr>
            <a:r>
              <a:rPr lang="de-DE" b="1" spc="-5"/>
              <a:t>vonrickenbach.swiss ag │ Thomas von Rickenbach │ März 2023</a:t>
            </a:r>
            <a:endParaRPr lang="de-CH" spc="-5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5AAA14-7D35-EC46-9576-7687E37B08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1401" y="6331002"/>
            <a:ext cx="296290" cy="107722"/>
          </a:xfrm>
          <a:prstGeom prst="rect">
            <a:avLst/>
          </a:prstGeom>
        </p:spPr>
        <p:txBody>
          <a:bodyPr/>
          <a:lstStyle/>
          <a:p>
            <a:pPr marL="25400">
              <a:spcBef>
                <a:spcPts val="30"/>
              </a:spcBef>
            </a:pPr>
            <a:fld id="{81D60167-4931-47E6-BA6A-407CBD079E47}" type="slidenum">
              <a:rPr lang="de-CH" smtClean="0"/>
              <a:pPr marL="25400">
                <a:spcBef>
                  <a:spcPts val="30"/>
                </a:spcBef>
              </a:pPr>
              <a:t>‹Nr.›</a:t>
            </a:fld>
            <a:endParaRPr lang="de-CH" dirty="0"/>
          </a:p>
        </p:txBody>
      </p:sp>
      <p:sp>
        <p:nvSpPr>
          <p:cNvPr id="35" name="Textplatzhalter 116">
            <a:extLst>
              <a:ext uri="{FF2B5EF4-FFF2-40B4-BE49-F238E27FC236}">
                <a16:creationId xmlns:a16="http://schemas.microsoft.com/office/drawing/2014/main" id="{54965957-A05C-E54E-9A44-4EF7CE118E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77723" y="4142817"/>
            <a:ext cx="8423678" cy="1572183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de-CH" sz="3200" b="1" dirty="0" err="1">
                <a:solidFill>
                  <a:srgbClr val="1D1D1B"/>
                </a:solidFill>
                <a:latin typeface="+mn-lt"/>
                <a:cs typeface="Arial"/>
              </a:rPr>
              <a:t>Lorem</a:t>
            </a:r>
            <a:r>
              <a:rPr lang="de-CH" sz="3200" b="1" spc="-95" dirty="0">
                <a:solidFill>
                  <a:srgbClr val="1D1D1B"/>
                </a:solidFill>
                <a:latin typeface="+mn-lt"/>
                <a:cs typeface="Arial"/>
              </a:rPr>
              <a:t> </a:t>
            </a:r>
            <a:r>
              <a:rPr lang="de-CH" sz="3200" b="1" spc="-5" dirty="0" err="1">
                <a:solidFill>
                  <a:srgbClr val="1D1D1B"/>
                </a:solidFill>
                <a:latin typeface="+mn-lt"/>
                <a:cs typeface="Arial"/>
              </a:rPr>
              <a:t>consectetuer</a:t>
            </a:r>
            <a:r>
              <a:rPr lang="de-CH" sz="3200" b="1" spc="-5" dirty="0">
                <a:solidFill>
                  <a:srgbClr val="1D1D1B"/>
                </a:solidFill>
                <a:latin typeface="+mn-lt"/>
                <a:cs typeface="Arial"/>
              </a:rPr>
              <a:t> </a:t>
            </a:r>
            <a:r>
              <a:rPr lang="de-CH" sz="3200" b="1" spc="-5" dirty="0" err="1">
                <a:solidFill>
                  <a:srgbClr val="1D1D1B"/>
                </a:solidFill>
                <a:latin typeface="+mn-lt"/>
                <a:cs typeface="Arial"/>
              </a:rPr>
              <a:t>adipiscing</a:t>
            </a:r>
            <a:r>
              <a:rPr lang="de-CH" sz="3200" b="1" spc="-15" dirty="0">
                <a:solidFill>
                  <a:srgbClr val="1D1D1B"/>
                </a:solidFill>
                <a:latin typeface="+mn-lt"/>
                <a:cs typeface="Arial"/>
              </a:rPr>
              <a:t> </a:t>
            </a:r>
            <a:r>
              <a:rPr lang="de-CH" sz="3200" b="1" spc="-5" dirty="0" err="1">
                <a:solidFill>
                  <a:srgbClr val="1D1D1B"/>
                </a:solidFill>
                <a:latin typeface="+mn-lt"/>
                <a:cs typeface="Arial"/>
              </a:rPr>
              <a:t>elit</a:t>
            </a:r>
            <a:r>
              <a:rPr lang="de-CH" sz="3200" b="1" spc="-5" dirty="0">
                <a:solidFill>
                  <a:srgbClr val="1D1D1B"/>
                </a:solidFill>
                <a:latin typeface="+mn-lt"/>
                <a:cs typeface="Arial"/>
              </a:rPr>
              <a:t>.</a:t>
            </a:r>
            <a:endParaRPr lang="de-CH" sz="3200" dirty="0">
              <a:latin typeface="+mn-lt"/>
              <a:cs typeface="Arial"/>
            </a:endParaRPr>
          </a:p>
        </p:txBody>
      </p:sp>
      <p:sp>
        <p:nvSpPr>
          <p:cNvPr id="36" name="object 3">
            <a:extLst>
              <a:ext uri="{FF2B5EF4-FFF2-40B4-BE49-F238E27FC236}">
                <a16:creationId xmlns:a16="http://schemas.microsoft.com/office/drawing/2014/main" id="{139F8C1A-348A-A347-926D-66787CC759A7}"/>
              </a:ext>
            </a:extLst>
          </p:cNvPr>
          <p:cNvSpPr/>
          <p:nvPr userDrawn="1"/>
        </p:nvSpPr>
        <p:spPr>
          <a:xfrm>
            <a:off x="0" y="0"/>
            <a:ext cx="12192635" cy="3825240"/>
          </a:xfrm>
          <a:custGeom>
            <a:avLst/>
            <a:gdLst/>
            <a:ahLst/>
            <a:cxnLst/>
            <a:rect l="l" t="t" r="r" b="b"/>
            <a:pathLst>
              <a:path w="12192635" h="3825240">
                <a:moveTo>
                  <a:pt x="0" y="3824998"/>
                </a:moveTo>
                <a:lnTo>
                  <a:pt x="12192114" y="3824998"/>
                </a:lnTo>
                <a:lnTo>
                  <a:pt x="12192114" y="0"/>
                </a:lnTo>
                <a:lnTo>
                  <a:pt x="0" y="0"/>
                </a:lnTo>
                <a:lnTo>
                  <a:pt x="0" y="3824998"/>
                </a:lnTo>
                <a:close/>
              </a:path>
            </a:pathLst>
          </a:custGeom>
          <a:solidFill>
            <a:srgbClr val="0087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9" name="Grafik 68">
            <a:extLst>
              <a:ext uri="{FF2B5EF4-FFF2-40B4-BE49-F238E27FC236}">
                <a16:creationId xmlns:a16="http://schemas.microsoft.com/office/drawing/2014/main" id="{C4030C05-8377-FB4C-9695-40920F39C6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27" y="2211350"/>
            <a:ext cx="3383305" cy="83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0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(Abschnit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7420140" y="6351905"/>
            <a:ext cx="3095459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="0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30"/>
              </a:spcBef>
            </a:pPr>
            <a:r>
              <a:rPr lang="de-DE" b="1" spc="-5"/>
              <a:t>vonrickenbach.swiss ag │ Thomas von Rickenbach │ März 2023</a:t>
            </a:r>
            <a:endParaRPr lang="de-CH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201401" y="6331002"/>
            <a:ext cx="29629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lang="de-CH" smtClean="0"/>
              <a:t>‹Nr.›</a:t>
            </a:fld>
            <a:endParaRPr dirty="0"/>
          </a:p>
        </p:txBody>
      </p:sp>
      <p:sp>
        <p:nvSpPr>
          <p:cNvPr id="46" name="Textplatzhalter 116">
            <a:extLst>
              <a:ext uri="{FF2B5EF4-FFF2-40B4-BE49-F238E27FC236}">
                <a16:creationId xmlns:a16="http://schemas.microsoft.com/office/drawing/2014/main" id="{9E5AB753-3717-D342-82DD-A551A939A3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80966" y="4117581"/>
            <a:ext cx="4216725" cy="1808744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de-CH" sz="3200" b="1" dirty="0" err="1">
                <a:solidFill>
                  <a:srgbClr val="1D1D1B"/>
                </a:solidFill>
                <a:latin typeface="+mn-lt"/>
                <a:cs typeface="Arial"/>
              </a:rPr>
              <a:t>Lorem</a:t>
            </a:r>
            <a:r>
              <a:rPr lang="de-CH" sz="3200" b="1" spc="-95" dirty="0">
                <a:solidFill>
                  <a:srgbClr val="1D1D1B"/>
                </a:solidFill>
                <a:latin typeface="+mn-lt"/>
                <a:cs typeface="Arial"/>
              </a:rPr>
              <a:t> </a:t>
            </a:r>
            <a:r>
              <a:rPr lang="de-CH" sz="3200" b="1" spc="-5" dirty="0" err="1">
                <a:solidFill>
                  <a:srgbClr val="1D1D1B"/>
                </a:solidFill>
                <a:latin typeface="+mn-lt"/>
                <a:cs typeface="Arial"/>
              </a:rPr>
              <a:t>consectetuer</a:t>
            </a:r>
            <a:r>
              <a:rPr lang="de-CH" sz="3200" b="1" spc="-5" dirty="0">
                <a:solidFill>
                  <a:srgbClr val="1D1D1B"/>
                </a:solidFill>
                <a:latin typeface="+mn-lt"/>
                <a:cs typeface="Arial"/>
              </a:rPr>
              <a:t> </a:t>
            </a:r>
            <a:r>
              <a:rPr lang="de-CH" sz="3200" b="1" spc="-5" dirty="0" err="1">
                <a:solidFill>
                  <a:srgbClr val="1D1D1B"/>
                </a:solidFill>
                <a:latin typeface="+mn-lt"/>
                <a:cs typeface="Arial"/>
              </a:rPr>
              <a:t>adipiscing</a:t>
            </a:r>
            <a:r>
              <a:rPr lang="de-CH" sz="3200" b="1" spc="-15" dirty="0">
                <a:solidFill>
                  <a:srgbClr val="1D1D1B"/>
                </a:solidFill>
                <a:latin typeface="+mn-lt"/>
                <a:cs typeface="Arial"/>
              </a:rPr>
              <a:t> </a:t>
            </a:r>
            <a:r>
              <a:rPr lang="de-CH" sz="3200" b="1" spc="-5" dirty="0" err="1">
                <a:solidFill>
                  <a:srgbClr val="1D1D1B"/>
                </a:solidFill>
                <a:latin typeface="+mn-lt"/>
                <a:cs typeface="Arial"/>
              </a:rPr>
              <a:t>elit</a:t>
            </a:r>
            <a:r>
              <a:rPr lang="de-CH" sz="3200" b="1" spc="-5" dirty="0">
                <a:solidFill>
                  <a:srgbClr val="1D1D1B"/>
                </a:solidFill>
                <a:latin typeface="+mn-lt"/>
                <a:cs typeface="Arial"/>
              </a:rPr>
              <a:t>.</a:t>
            </a:r>
            <a:endParaRPr lang="de-CH" sz="3200" dirty="0">
              <a:latin typeface="+mn-lt"/>
              <a:cs typeface="Arial"/>
            </a:endParaRPr>
          </a:p>
        </p:txBody>
      </p:sp>
      <p:sp>
        <p:nvSpPr>
          <p:cNvPr id="47" name="object 2">
            <a:extLst>
              <a:ext uri="{FF2B5EF4-FFF2-40B4-BE49-F238E27FC236}">
                <a16:creationId xmlns:a16="http://schemas.microsoft.com/office/drawing/2014/main" id="{19F5E0B9-2E15-F642-A408-877B8B2ECF8E}"/>
              </a:ext>
            </a:extLst>
          </p:cNvPr>
          <p:cNvSpPr/>
          <p:nvPr userDrawn="1"/>
        </p:nvSpPr>
        <p:spPr>
          <a:xfrm>
            <a:off x="0" y="0"/>
            <a:ext cx="6408000" cy="6858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48683772-A74E-174E-BA71-1AC70D48518F}"/>
              </a:ext>
            </a:extLst>
          </p:cNvPr>
          <p:cNvSpPr/>
          <p:nvPr userDrawn="1"/>
        </p:nvSpPr>
        <p:spPr>
          <a:xfrm>
            <a:off x="0" y="0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59992" y="0"/>
                </a:moveTo>
                <a:lnTo>
                  <a:pt x="0" y="0"/>
                </a:lnTo>
                <a:lnTo>
                  <a:pt x="0" y="1259992"/>
                </a:lnTo>
                <a:lnTo>
                  <a:pt x="1259992" y="0"/>
                </a:lnTo>
                <a:close/>
              </a:path>
            </a:pathLst>
          </a:custGeom>
          <a:solidFill>
            <a:srgbClr val="0087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Grafik 80">
            <a:extLst>
              <a:ext uri="{FF2B5EF4-FFF2-40B4-BE49-F238E27FC236}">
                <a16:creationId xmlns:a16="http://schemas.microsoft.com/office/drawing/2014/main" id="{54E916BB-A3DB-3647-B3E3-321941E3FC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87" y="715535"/>
            <a:ext cx="3383940" cy="83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0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B01B225-17A8-8D42-BF60-F83BD0003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9" name="Titelplatzhalter 8">
            <a:extLst>
              <a:ext uri="{FF2B5EF4-FFF2-40B4-BE49-F238E27FC236}">
                <a16:creationId xmlns:a16="http://schemas.microsoft.com/office/drawing/2014/main" id="{82FB71BA-3987-104B-BB14-E3231182F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F6568BD-72F3-FD41-88E3-26B28A8533C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87" y="6285177"/>
            <a:ext cx="1143000" cy="290470"/>
          </a:xfrm>
          <a:prstGeom prst="rect">
            <a:avLst/>
          </a:prstGeom>
        </p:spPr>
      </p:pic>
      <p:sp>
        <p:nvSpPr>
          <p:cNvPr id="8" name="Holder 4">
            <a:extLst>
              <a:ext uri="{FF2B5EF4-FFF2-40B4-BE49-F238E27FC236}">
                <a16:creationId xmlns:a16="http://schemas.microsoft.com/office/drawing/2014/main" id="{BDCB9664-68BB-F645-83F5-014990561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62800" y="6332820"/>
            <a:ext cx="3882020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 b="0" i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12700">
              <a:spcBef>
                <a:spcPts val="30"/>
              </a:spcBef>
            </a:pPr>
            <a:r>
              <a:rPr lang="de-DE" b="1" spc="-5"/>
              <a:t>vonrickenbach.swiss ag │ Thomas von Rickenbach │ März 2023</a:t>
            </a:r>
            <a:endParaRPr lang="de-CH" spc="-5" dirty="0"/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CE059516-E0B5-DC44-B492-0F2E01CDA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1401" y="6331002"/>
            <a:ext cx="296290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 b="1" i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5400">
              <a:spcBef>
                <a:spcPts val="30"/>
              </a:spcBef>
            </a:pPr>
            <a:fld id="{81D60167-4931-47E6-BA6A-407CBD079E47}" type="slidenum">
              <a:rPr lang="de-CH" smtClean="0"/>
              <a:pPr marL="25400">
                <a:spcBef>
                  <a:spcPts val="30"/>
                </a:spcBef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764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9" r:id="rId3"/>
    <p:sldLayoutId id="2147483680" r:id="rId4"/>
    <p:sldLayoutId id="2147483690" r:id="rId5"/>
    <p:sldLayoutId id="2147483681" r:id="rId6"/>
    <p:sldLayoutId id="2147483693" r:id="rId7"/>
  </p:sldLayoutIdLst>
  <p:hf sldNum="0" hdr="0" ftr="0" dt="0"/>
  <p:txStyles>
    <p:titleStyle>
      <a:lvl1pPr>
        <a:defRPr sz="3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>
        <a:buFontTx/>
        <a:buBlip>
          <a:blip r:embed="rId10"/>
        </a:buBlip>
        <a:defRPr lang="de-DE" dirty="0"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B01B225-17A8-8D42-BF60-F83BD0003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9" name="Titelplatzhalter 8">
            <a:extLst>
              <a:ext uri="{FF2B5EF4-FFF2-40B4-BE49-F238E27FC236}">
                <a16:creationId xmlns:a16="http://schemas.microsoft.com/office/drawing/2014/main" id="{82FB71BA-3987-104B-BB14-E3231182F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2E8EE5D-A20F-C041-9ED2-D4B13742DF2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87" y="6285177"/>
            <a:ext cx="1143000" cy="290470"/>
          </a:xfrm>
          <a:prstGeom prst="rect">
            <a:avLst/>
          </a:prstGeom>
        </p:spPr>
      </p:pic>
      <p:sp>
        <p:nvSpPr>
          <p:cNvPr id="8" name="Holder 4">
            <a:extLst>
              <a:ext uri="{FF2B5EF4-FFF2-40B4-BE49-F238E27FC236}">
                <a16:creationId xmlns:a16="http://schemas.microsoft.com/office/drawing/2014/main" id="{F5827661-406C-DC4A-9BEB-9B577FFF6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62800" y="6332820"/>
            <a:ext cx="3882020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 b="0" i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12700">
              <a:spcBef>
                <a:spcPts val="30"/>
              </a:spcBef>
            </a:pPr>
            <a:r>
              <a:rPr lang="de-DE" b="1" spc="-5"/>
              <a:t>vonrickenbach.swiss ag │ Thomas von Rickenbach │ März 2023</a:t>
            </a:r>
            <a:endParaRPr lang="de-CH" spc="-5" dirty="0"/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F11D6DD4-7F52-D144-91C4-7E84BE92E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1401" y="6331002"/>
            <a:ext cx="296290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 b="1" i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5400">
              <a:spcBef>
                <a:spcPts val="30"/>
              </a:spcBef>
            </a:pPr>
            <a:fld id="{81D60167-4931-47E6-BA6A-407CBD079E47}" type="slidenum">
              <a:rPr lang="de-CH" smtClean="0"/>
              <a:pPr marL="25400">
                <a:spcBef>
                  <a:spcPts val="30"/>
                </a:spcBef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9420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82" r:id="rId3"/>
    <p:sldLayoutId id="2147483683" r:id="rId4"/>
    <p:sldLayoutId id="2147483689" r:id="rId5"/>
    <p:sldLayoutId id="2147483684" r:id="rId6"/>
    <p:sldLayoutId id="2147483694" r:id="rId7"/>
  </p:sldLayoutIdLst>
  <p:hf sldNum="0" hdr="0" ftr="0" dt="0"/>
  <p:txStyles>
    <p:titleStyle>
      <a:lvl1pPr>
        <a:defRPr sz="3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>
        <a:buFontTx/>
        <a:buBlip>
          <a:blip r:embed="rId10"/>
        </a:buBlip>
        <a:defRPr lang="de-DE" dirty="0"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B01B225-17A8-8D42-BF60-F83BD0003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9" name="Titelplatzhalter 8">
            <a:extLst>
              <a:ext uri="{FF2B5EF4-FFF2-40B4-BE49-F238E27FC236}">
                <a16:creationId xmlns:a16="http://schemas.microsoft.com/office/drawing/2014/main" id="{82FB71BA-3987-104B-BB14-E3231182F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1349DFE-6297-274F-B080-D27EBF9B240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87" y="6285177"/>
            <a:ext cx="1143000" cy="290470"/>
          </a:xfrm>
          <a:prstGeom prst="rect">
            <a:avLst/>
          </a:prstGeom>
        </p:spPr>
      </p:pic>
      <p:sp>
        <p:nvSpPr>
          <p:cNvPr id="8" name="Holder 4">
            <a:extLst>
              <a:ext uri="{FF2B5EF4-FFF2-40B4-BE49-F238E27FC236}">
                <a16:creationId xmlns:a16="http://schemas.microsoft.com/office/drawing/2014/main" id="{64EC82C9-627D-854B-B835-B40F5F6BF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62800" y="6332820"/>
            <a:ext cx="3882020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 b="0" i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12700">
              <a:spcBef>
                <a:spcPts val="30"/>
              </a:spcBef>
            </a:pPr>
            <a:r>
              <a:rPr lang="de-DE" b="1" spc="-5"/>
              <a:t>vonrickenbach.swiss ag │ Thomas von Rickenbach │ März 2023</a:t>
            </a:r>
            <a:endParaRPr lang="de-CH" spc="-5" dirty="0"/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15C866BC-8FB9-5148-B5C4-ADD8C5E90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1401" y="6331002"/>
            <a:ext cx="296290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 b="1" i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5400">
              <a:spcBef>
                <a:spcPts val="30"/>
              </a:spcBef>
            </a:pPr>
            <a:fld id="{81D60167-4931-47E6-BA6A-407CBD079E47}" type="slidenum">
              <a:rPr lang="de-CH" smtClean="0"/>
              <a:pPr marL="25400">
                <a:spcBef>
                  <a:spcPts val="30"/>
                </a:spcBef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0124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85" r:id="rId3"/>
    <p:sldLayoutId id="2147483686" r:id="rId4"/>
    <p:sldLayoutId id="2147483688" r:id="rId5"/>
    <p:sldLayoutId id="2147483687" r:id="rId6"/>
    <p:sldLayoutId id="2147483695" r:id="rId7"/>
  </p:sldLayoutIdLst>
  <p:hf sldNum="0" hdr="0" ftr="0" dt="0"/>
  <p:txStyles>
    <p:titleStyle>
      <a:lvl1pPr>
        <a:defRPr sz="3200" b="1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85750">
        <a:buFontTx/>
        <a:buBlip>
          <a:blip r:embed="rId10"/>
        </a:buBlip>
        <a:defRPr lang="de-DE" dirty="0"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E34E17-6608-BB4D-A196-F3DEA65EB3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e-DE" sz="5400" dirty="0"/>
              <a:t>Herzlich </a:t>
            </a:r>
          </a:p>
          <a:p>
            <a:r>
              <a:rPr lang="de-DE" sz="5400" dirty="0"/>
              <a:t>Willkommen </a:t>
            </a:r>
          </a:p>
        </p:txBody>
      </p:sp>
    </p:spTree>
    <p:extLst>
      <p:ext uri="{BB962C8B-B14F-4D97-AF65-F5344CB8AC3E}">
        <p14:creationId xmlns:p14="http://schemas.microsoft.com/office/powerpoint/2010/main" val="3588360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B6E6D80-22D0-F243-A4CE-FE33BA2134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Beim Hobeln und Profilieren wird </a:t>
            </a:r>
            <a:br>
              <a:rPr lang="de-DE" dirty="0"/>
            </a:br>
            <a:r>
              <a:rPr lang="de-DE" dirty="0"/>
              <a:t>das zugeschnittene Teil auf den gewünschten Querschnitt gehobelt.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Das anfallende Energieholz in Form von Hobelspänen wird brikettiert und im Brennstoff Silo mit 720m3 Fassungsvermögen zwischengelagert.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Bei Bedarf wird es der Heizanlage als Brennstoff zugeführt.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B96702B-D7A2-9141-869F-56FFBD0DF2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Hobeln</a:t>
            </a:r>
          </a:p>
        </p:txBody>
      </p:sp>
      <p:pic>
        <p:nvPicPr>
          <p:cNvPr id="9" name="Bildplatzhalter 8" descr="Ein Bild, das drinnen, Boden, Decke, Fräse enthält.&#10;&#10;Automatisch generierte Beschreibung">
            <a:extLst>
              <a:ext uri="{FF2B5EF4-FFF2-40B4-BE49-F238E27FC236}">
                <a16:creationId xmlns:a16="http://schemas.microsoft.com/office/drawing/2014/main" id="{F50425C9-8EA5-A72A-167E-968639373DA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396083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FB77D2B-B10C-2772-AB21-4915F981D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25" y="1676402"/>
            <a:ext cx="6022675" cy="4083594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Beim</a:t>
            </a:r>
            <a:r>
              <a:rPr lang="en-US" dirty="0"/>
              <a:t> </a:t>
            </a:r>
            <a:r>
              <a:rPr lang="en-US" dirty="0" err="1"/>
              <a:t>Schleifvorgang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die </a:t>
            </a:r>
            <a:r>
              <a:rPr lang="en-US" dirty="0" err="1"/>
              <a:t>Flächen</a:t>
            </a:r>
            <a:r>
              <a:rPr lang="en-US" dirty="0"/>
              <a:t> der </a:t>
            </a:r>
            <a:r>
              <a:rPr lang="en-US" dirty="0" err="1"/>
              <a:t>gehobelten</a:t>
            </a:r>
            <a:r>
              <a:rPr lang="en-US" dirty="0"/>
              <a:t> </a:t>
            </a:r>
            <a:r>
              <a:rPr lang="en-US" dirty="0" err="1"/>
              <a:t>Teile</a:t>
            </a:r>
            <a:r>
              <a:rPr lang="en-US" dirty="0"/>
              <a:t> für das </a:t>
            </a:r>
            <a:r>
              <a:rPr lang="en-US" dirty="0" err="1"/>
              <a:t>spätere</a:t>
            </a:r>
            <a:r>
              <a:rPr lang="en-US" dirty="0"/>
              <a:t> </a:t>
            </a:r>
            <a:r>
              <a:rPr lang="en-US" dirty="0" err="1"/>
              <a:t>Lackieren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Ölen</a:t>
            </a:r>
            <a:r>
              <a:rPr lang="en-US" dirty="0"/>
              <a:t> </a:t>
            </a:r>
            <a:r>
              <a:rPr lang="en-US" dirty="0" err="1"/>
              <a:t>vorbereitet</a:t>
            </a:r>
            <a:r>
              <a:rPr lang="en-US" dirty="0"/>
              <a:t>. Dies </a:t>
            </a:r>
            <a:r>
              <a:rPr lang="en-US" dirty="0" err="1"/>
              <a:t>geschieht</a:t>
            </a:r>
            <a:r>
              <a:rPr lang="en-US" dirty="0"/>
              <a:t> in der </a:t>
            </a:r>
            <a:r>
              <a:rPr lang="en-US" dirty="0" err="1"/>
              <a:t>Schleifmaschine</a:t>
            </a:r>
            <a:r>
              <a:rPr lang="en-US" dirty="0"/>
              <a:t> </a:t>
            </a:r>
            <a:r>
              <a:rPr lang="en-US" dirty="0" err="1"/>
              <a:t>mittels</a:t>
            </a:r>
            <a:r>
              <a:rPr lang="en-US" dirty="0"/>
              <a:t> </a:t>
            </a:r>
            <a:r>
              <a:rPr lang="en-US" dirty="0" err="1"/>
              <a:t>Schleifbänder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de-DE" dirty="0"/>
              <a:t>Das angefallene Energieholz in Form von Frässpänen und Kappstücken wird brikettiert und im Brennstoff Silo mit 720m3 Fassungsvermögen zwischengelagert.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Bei Bedarf wird es der Heizanlage als Brennstoff zugeführt.</a:t>
            </a:r>
          </a:p>
          <a:p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87F755B-12B1-C94C-9FE2-178381F47A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3630" y="176743"/>
            <a:ext cx="8179760" cy="1042457"/>
          </a:xfrm>
        </p:spPr>
        <p:txBody>
          <a:bodyPr anchor="b">
            <a:normAutofit lnSpcReduction="10000"/>
          </a:bodyPr>
          <a:lstStyle/>
          <a:p>
            <a:pPr>
              <a:spcAft>
                <a:spcPts val="600"/>
              </a:spcAft>
            </a:pPr>
            <a:br>
              <a:rPr lang="de-DE" dirty="0"/>
            </a:br>
            <a:r>
              <a:rPr lang="de-DE" dirty="0"/>
              <a:t>Schleifen</a:t>
            </a:r>
          </a:p>
        </p:txBody>
      </p:sp>
      <p:pic>
        <p:nvPicPr>
          <p:cNvPr id="14" name="Bildplatzhalter 13" descr="Ein Bild, das Tasse, Kaffee, Tisch, drinnen enthält.&#10;&#10;Automatisch generierte Beschreibung">
            <a:extLst>
              <a:ext uri="{FF2B5EF4-FFF2-40B4-BE49-F238E27FC236}">
                <a16:creationId xmlns:a16="http://schemas.microsoft.com/office/drawing/2014/main" id="{C6A1CFF8-5BB2-E036-7874-0A25561ADCB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Bildplatzhalter 16" descr="Ein Bild, das Person, Mann, Küche, drinnen enthält.&#10;&#10;Automatisch generierte Beschreibung">
            <a:extLst>
              <a:ext uri="{FF2B5EF4-FFF2-40B4-BE49-F238E27FC236}">
                <a16:creationId xmlns:a16="http://schemas.microsoft.com/office/drawing/2014/main" id="{72F30C89-9BD9-49E2-A628-8FF3595BA1D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199" y="3792474"/>
            <a:ext cx="4537913" cy="1981199"/>
          </a:xfrm>
        </p:spPr>
      </p:pic>
    </p:spTree>
    <p:extLst>
      <p:ext uri="{BB962C8B-B14F-4D97-AF65-F5344CB8AC3E}">
        <p14:creationId xmlns:p14="http://schemas.microsoft.com/office/powerpoint/2010/main" val="2205125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FB77D2B-B10C-2772-AB21-4915F981D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25" y="1676402"/>
            <a:ext cx="6022675" cy="40835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Bei der CNC </a:t>
            </a:r>
            <a:r>
              <a:rPr lang="en-US" dirty="0" err="1"/>
              <a:t>Bearbeitung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die </a:t>
            </a:r>
            <a:r>
              <a:rPr lang="en-US" dirty="0" err="1"/>
              <a:t>vorher</a:t>
            </a:r>
            <a:r>
              <a:rPr lang="en-US" dirty="0"/>
              <a:t> </a:t>
            </a:r>
            <a:r>
              <a:rPr lang="en-US" dirty="0" err="1"/>
              <a:t>gehobelt</a:t>
            </a:r>
            <a:r>
              <a:rPr lang="en-US" dirty="0"/>
              <a:t> und </a:t>
            </a:r>
            <a:r>
              <a:rPr lang="en-US" dirty="0" err="1"/>
              <a:t>geschliffenen</a:t>
            </a:r>
            <a:r>
              <a:rPr lang="en-US" dirty="0"/>
              <a:t> </a:t>
            </a:r>
            <a:r>
              <a:rPr lang="en-US" dirty="0" err="1"/>
              <a:t>Teile</a:t>
            </a:r>
            <a:r>
              <a:rPr lang="en-US" dirty="0"/>
              <a:t> </a:t>
            </a:r>
            <a:r>
              <a:rPr lang="en-US" dirty="0" err="1"/>
              <a:t>mittels</a:t>
            </a:r>
            <a:r>
              <a:rPr lang="en-US" dirty="0"/>
              <a:t> </a:t>
            </a:r>
            <a:r>
              <a:rPr lang="en-US" dirty="0" err="1"/>
              <a:t>Fräs</a:t>
            </a:r>
            <a:r>
              <a:rPr lang="en-US" dirty="0"/>
              <a:t>- und </a:t>
            </a:r>
            <a:r>
              <a:rPr lang="en-US" dirty="0" err="1"/>
              <a:t>Bohrwerkzeugen</a:t>
            </a:r>
            <a:r>
              <a:rPr lang="en-US" dirty="0"/>
              <a:t> in die </a:t>
            </a:r>
            <a:r>
              <a:rPr lang="en-US" dirty="0" err="1"/>
              <a:t>endgültige</a:t>
            </a:r>
            <a:r>
              <a:rPr lang="en-US" dirty="0"/>
              <a:t> Form </a:t>
            </a:r>
            <a:r>
              <a:rPr lang="en-US" dirty="0" err="1"/>
              <a:t>gebracht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de-DE" dirty="0"/>
              <a:t>Das angefallene Energieholz in Form von Frässpänen und Kappstücken wird brikettiert und im Brennstoff Silo mit 720m3 Fassungsvermögen zwischengelagert.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Bei Bedarf wird es der Heizanlage als Brennstoff zugeführt.</a:t>
            </a:r>
          </a:p>
          <a:p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87F755B-12B1-C94C-9FE2-178381F47A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3630" y="176743"/>
            <a:ext cx="8179760" cy="104245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CNC Bearbeitung</a:t>
            </a:r>
            <a:endParaRPr lang="de-DE"/>
          </a:p>
        </p:txBody>
      </p:sp>
      <p:pic>
        <p:nvPicPr>
          <p:cNvPr id="12" name="Bildplatzhalter 11" descr="Ein Bild, das Elektronik enthält.&#10;&#10;Automatisch generierte Beschreibung">
            <a:extLst>
              <a:ext uri="{FF2B5EF4-FFF2-40B4-BE49-F238E27FC236}">
                <a16:creationId xmlns:a16="http://schemas.microsoft.com/office/drawing/2014/main" id="{A43712C0-CEA7-8FDE-4434-603F824D516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Bildplatzhalter 23" descr="Ein Bild, das Fräse enthält.&#10;&#10;Automatisch generierte Beschreibung">
            <a:extLst>
              <a:ext uri="{FF2B5EF4-FFF2-40B4-BE49-F238E27FC236}">
                <a16:creationId xmlns:a16="http://schemas.microsoft.com/office/drawing/2014/main" id="{5FF44A21-169A-0A36-8C8C-D670AFFD79B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7604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FC58F49-38BD-9B2E-9D75-2F02F407B4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Ein Kilo Heizöl entspricht 11.8 kWh</a:t>
            </a:r>
          </a:p>
          <a:p>
            <a:endParaRPr lang="de-CH" dirty="0"/>
          </a:p>
          <a:p>
            <a:r>
              <a:rPr lang="de-CH" dirty="0"/>
              <a:t>Ein Kilo Briketts entsprechen ca. 5.0 kWh</a:t>
            </a:r>
          </a:p>
          <a:p>
            <a:endParaRPr lang="de-CH" dirty="0"/>
          </a:p>
          <a:p>
            <a:r>
              <a:rPr lang="de-CH" dirty="0"/>
              <a:t>Ein Kilo trockene gemischte Späne entsprechen ca. 4.2 kWh</a:t>
            </a:r>
          </a:p>
          <a:p>
            <a:endParaRPr lang="de-CH" dirty="0"/>
          </a:p>
          <a:p>
            <a:r>
              <a:rPr lang="de-CH" dirty="0"/>
              <a:t>1000kg Heizöl belastet die Umwelt mit 3140kg Co2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Holz ist Co2 neutral und belastet daher die Umwelt nicht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491C448-D930-8CCD-BD66-A210D6B565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3630" y="176743"/>
            <a:ext cx="9493370" cy="1042457"/>
          </a:xfrm>
        </p:spPr>
        <p:txBody>
          <a:bodyPr>
            <a:normAutofit/>
          </a:bodyPr>
          <a:lstStyle/>
          <a:p>
            <a:r>
              <a:rPr lang="de-CH" dirty="0"/>
              <a:t>Energiegehalt von verschiedenen Energieträgern</a:t>
            </a:r>
          </a:p>
        </p:txBody>
      </p:sp>
      <p:pic>
        <p:nvPicPr>
          <p:cNvPr id="11" name="Bildplatzhalter 10" descr="Ein Bild, das Essen, Schokolade, gegessen enthält.&#10;&#10;Automatisch generierte Beschreibung">
            <a:extLst>
              <a:ext uri="{FF2B5EF4-FFF2-40B4-BE49-F238E27FC236}">
                <a16:creationId xmlns:a16="http://schemas.microsoft.com/office/drawing/2014/main" id="{6CAAC3BF-F533-8307-2AE8-4D6D3BE304D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Bildplatzhalter 16" descr="Ein Bild, das draußen, Berg, Schnee, Himmel enthält.&#10;&#10;Automatisch generierte Beschreibung">
            <a:extLst>
              <a:ext uri="{FF2B5EF4-FFF2-40B4-BE49-F238E27FC236}">
                <a16:creationId xmlns:a16="http://schemas.microsoft.com/office/drawing/2014/main" id="{56416799-A363-DC96-C4DE-4B44B1FAEA8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8491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FC58F49-38BD-9B2E-9D75-2F02F407B4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Die beim Zuschneiden und bei der CNC Bearbeitung angefallenen Spreissel und Kappstücke werden in der Hackmaschine zu Kleinschnitzeln zerkleinert.</a:t>
            </a:r>
          </a:p>
          <a:p>
            <a:endParaRPr lang="de-CH" dirty="0"/>
          </a:p>
          <a:p>
            <a:r>
              <a:rPr lang="de-DE" dirty="0"/>
              <a:t>Das angefallene Energieholz in Form von Kleinschnitzeln wird brikettiert und im Brennstoff Silo mit 720m3 Fassungsvermögen zwischengelagert.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Bei Bedarf wird es der Heizanlage als Brennstoff zugeführt.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491C448-D930-8CCD-BD66-A210D6B565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3630" y="176743"/>
            <a:ext cx="9493370" cy="1042457"/>
          </a:xfrm>
        </p:spPr>
        <p:txBody>
          <a:bodyPr>
            <a:normAutofit/>
          </a:bodyPr>
          <a:lstStyle/>
          <a:p>
            <a:r>
              <a:rPr lang="de-CH" dirty="0"/>
              <a:t>Zerkleinern der angefallenen Spreissel und Kappstücke</a:t>
            </a:r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" name="Bildplatzhalter 7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326" y="3859387"/>
            <a:ext cx="4573649" cy="199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48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FC58F49-38BD-9B2E-9D75-2F02F407B4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3630" y="1545997"/>
            <a:ext cx="6937075" cy="445535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Die bei den verschiedenen Bearbeitungen angefallenen Späne und Kleinschnitzel werden in der Brikettier Presse verdichtet.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Durch die Verdichtung erreichen wir eine sehr hohe Material- und Energiedichte. Das spezifische Gewicht liegt über dem Wert 1. Die Presslinge, obwohl sie aus Holz sind, schwimmen im Wasser nicht.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Durch diese Verdichtung können wir im Silo mehr Energie speichern und bei der Verbrennung lässt sich der Abbrand durch den homogenen Brennstoff besser steuern.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491C448-D930-8CCD-BD66-A210D6B565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3630" y="176743"/>
            <a:ext cx="9493370" cy="1042457"/>
          </a:xfrm>
        </p:spPr>
        <p:txBody>
          <a:bodyPr>
            <a:normAutofit/>
          </a:bodyPr>
          <a:lstStyle/>
          <a:p>
            <a:r>
              <a:rPr lang="de-CH" dirty="0"/>
              <a:t>Brikettieren</a:t>
            </a:r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8293" y="4054878"/>
            <a:ext cx="3049398" cy="194647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293" y="1545997"/>
            <a:ext cx="3049398" cy="228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10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Elektrofilter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759125" y="1676402"/>
            <a:ext cx="6251275" cy="4083594"/>
          </a:xfrm>
        </p:spPr>
        <p:txBody>
          <a:bodyPr>
            <a:normAutofit lnSpcReduction="10000"/>
          </a:bodyPr>
          <a:lstStyle/>
          <a:p>
            <a:r>
              <a:rPr lang="de-CH" dirty="0"/>
              <a:t>Die Heizungsabgase werden durch den Elektrofilter gereinigt. </a:t>
            </a:r>
          </a:p>
          <a:p>
            <a:endParaRPr lang="de-CH" dirty="0"/>
          </a:p>
          <a:p>
            <a:r>
              <a:rPr lang="de-CH" dirty="0"/>
              <a:t>Der Filter hat eine Verfügbarkeit von rund 90%.</a:t>
            </a:r>
          </a:p>
          <a:p>
            <a:endParaRPr lang="de-CH" dirty="0"/>
          </a:p>
          <a:p>
            <a:r>
              <a:rPr lang="de-CH" dirty="0"/>
              <a:t>Gemäss der Luftreinhalte Verordnung des Bundes darf der Staubgehalt im Rauchgas maximal 20mg pro m3 Rauchgas enthalten.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Die Luftreinhaltevorgaben des Bundes werden bei vonrickenbach.swiss erheblich unterschritten. </a:t>
            </a:r>
          </a:p>
        </p:txBody>
      </p:sp>
      <p:pic>
        <p:nvPicPr>
          <p:cNvPr id="7" name="Grafik 6" descr="Ein Bild, das Himmel, draußen, Gebäude, Metall enthält.&#10;&#10;Automatisch generierte Beschreibung">
            <a:extLst>
              <a:ext uri="{FF2B5EF4-FFF2-40B4-BE49-F238E27FC236}">
                <a16:creationId xmlns:a16="http://schemas.microsoft.com/office/drawing/2014/main" id="{CA20C751-C912-187C-F77C-5CF00BED6E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244" y="1676402"/>
            <a:ext cx="3912447" cy="39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19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 descr="Ein Bild, das drinnen, Boden, Gerät, Fräse enthält.&#10;&#10;Automatisch generierte Beschreibung">
            <a:extLst>
              <a:ext uri="{FF2B5EF4-FFF2-40B4-BE49-F238E27FC236}">
                <a16:creationId xmlns:a16="http://schemas.microsoft.com/office/drawing/2014/main" id="{E843B291-FE63-5260-7746-9E489AB8D45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7345" y="1"/>
            <a:ext cx="12177310" cy="5759450"/>
          </a:xfrm>
          <a:noFill/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491C448-D930-8CCD-BD66-A210D6B565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0974" y="4419600"/>
            <a:ext cx="9638425" cy="119485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Die Stromerzeugung mit einem Pellet Holzvergaser </a:t>
            </a:r>
          </a:p>
        </p:txBody>
      </p:sp>
    </p:spTree>
    <p:extLst>
      <p:ext uri="{BB962C8B-B14F-4D97-AF65-F5344CB8AC3E}">
        <p14:creationId xmlns:p14="http://schemas.microsoft.com/office/powerpoint/2010/main" val="2194577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491C448-D930-8CCD-BD66-A210D6B565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3629" y="176743"/>
            <a:ext cx="10407771" cy="1042457"/>
          </a:xfrm>
        </p:spPr>
        <p:txBody>
          <a:bodyPr>
            <a:normAutofit/>
          </a:bodyPr>
          <a:lstStyle/>
          <a:p>
            <a:r>
              <a:rPr lang="de-CH" dirty="0"/>
              <a:t>Stromerzeugung mit einem Pellet Holzvergaser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141727BE-F853-412B-3184-FEBFFF3AD8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1676400"/>
            <a:ext cx="9375775" cy="4343400"/>
          </a:xfrm>
        </p:spPr>
        <p:txBody>
          <a:bodyPr>
            <a:normAutofit/>
          </a:bodyPr>
          <a:lstStyle/>
          <a:p>
            <a:r>
              <a:rPr lang="de-DE" dirty="0"/>
              <a:t>Es werden Pellets in den Holzvergaser Reaktor eingebracht und unter Sauerstoffentzug bei ca. 1200° C vergast.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Das so gewonnene Holzgas wird im Blockheizkraftwerk in einem Ottomotor verbrannt, (ein auf Gas umgebauter 6 Zylinder MAN Dieselmotor) der wiederum einen Generator betreibt der Strom produziert.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Der erzeugte Strom kann ins EBS Netz eingespeist werden.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Die bei der Vergasung der Pellets und bei der Stromerzeugung im Blockheizkraftwerk gewonnene Abwärme wird in den Heißwasserspeicher und anschließend in das Fernwärmenetz eingespeist.</a:t>
            </a:r>
          </a:p>
        </p:txBody>
      </p:sp>
    </p:spTree>
    <p:extLst>
      <p:ext uri="{BB962C8B-B14F-4D97-AF65-F5344CB8AC3E}">
        <p14:creationId xmlns:p14="http://schemas.microsoft.com/office/powerpoint/2010/main" val="2105720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491C448-D930-8CCD-BD66-A210D6B565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3629" y="176743"/>
            <a:ext cx="10407771" cy="1042457"/>
          </a:xfrm>
        </p:spPr>
        <p:txBody>
          <a:bodyPr>
            <a:normAutofit/>
          </a:bodyPr>
          <a:lstStyle/>
          <a:p>
            <a:r>
              <a:rPr lang="de-CH" dirty="0"/>
              <a:t>Strom und Wärmeerzeugung mit dem Pellet Holzvergaser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141727BE-F853-412B-3184-FEBFFF3AD8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1676400"/>
            <a:ext cx="10137775" cy="4343400"/>
          </a:xfrm>
        </p:spPr>
        <p:txBody>
          <a:bodyPr>
            <a:normAutofit lnSpcReduction="10000"/>
          </a:bodyPr>
          <a:lstStyle/>
          <a:p>
            <a:r>
              <a:rPr lang="de-DE" dirty="0"/>
              <a:t>165 kW elektrischer Strom können pro Stunde erzeugt werden</a:t>
            </a:r>
          </a:p>
          <a:p>
            <a:endParaRPr lang="de-DE" dirty="0"/>
          </a:p>
          <a:p>
            <a:r>
              <a:rPr lang="de-DE" dirty="0"/>
              <a:t>260 kW Wärme werden gleichzeitig pro Stunde erzeugt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77% beträgt der Gesamtwirkungsgrad der Anlage</a:t>
            </a:r>
          </a:p>
          <a:p>
            <a:endParaRPr lang="de-DE" dirty="0"/>
          </a:p>
          <a:p>
            <a:r>
              <a:rPr lang="de-DE" dirty="0"/>
              <a:t>1‘271‘000 kWh Strom wurden im Jahr 2021 erzeugt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Dies entspricht dem Jahresstromverbrauch von mindestens 200 Einfamilienhäuser</a:t>
            </a:r>
          </a:p>
          <a:p>
            <a:endParaRPr lang="de-DE" dirty="0"/>
          </a:p>
          <a:p>
            <a:r>
              <a:rPr lang="de-DE" dirty="0"/>
              <a:t>2‘050‘000 kWh Wärme konnten im Jahr 2021 so ins Netz eingespeist werden</a:t>
            </a:r>
          </a:p>
          <a:p>
            <a:endParaRPr lang="de-DE" dirty="0"/>
          </a:p>
          <a:p>
            <a:r>
              <a:rPr lang="de-DE" dirty="0"/>
              <a:t>Dies entspricht dem Jahreswärmeverbrauch von über 100 Einfamilienhäuser</a:t>
            </a:r>
          </a:p>
        </p:txBody>
      </p:sp>
    </p:spTree>
    <p:extLst>
      <p:ext uri="{BB962C8B-B14F-4D97-AF65-F5344CB8AC3E}">
        <p14:creationId xmlns:p14="http://schemas.microsoft.com/office/powerpoint/2010/main" val="283195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E34E17-6608-BB4D-A196-F3DEA65EB3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4655" y="2057400"/>
            <a:ext cx="5410200" cy="838200"/>
          </a:xfrm>
        </p:spPr>
        <p:txBody>
          <a:bodyPr>
            <a:normAutofit/>
          </a:bodyPr>
          <a:lstStyle/>
          <a:p>
            <a:r>
              <a:rPr lang="de-DE" sz="4400" dirty="0"/>
              <a:t>Herzlich Willkommen! 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B2A8D641-5344-3905-01BA-671FE0092D83}"/>
              </a:ext>
            </a:extLst>
          </p:cNvPr>
          <p:cNvSpPr txBox="1">
            <a:spLocks/>
          </p:cNvSpPr>
          <p:nvPr/>
        </p:nvSpPr>
        <p:spPr>
          <a:xfrm>
            <a:off x="6634655" y="2971800"/>
            <a:ext cx="5410200" cy="402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lang="de-DE" sz="3200" b="1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CH" sz="2000" kern="0" dirty="0">
                <a:solidFill>
                  <a:sysClr val="windowText" lastClr="000000"/>
                </a:solidFill>
              </a:rPr>
              <a:t>Das vonrickenbach.swiss Team freut sich, dass Du vorbei schaust! Vielen Dank. </a:t>
            </a:r>
          </a:p>
          <a:p>
            <a:endParaRPr lang="de-CH" sz="2000" kern="0" dirty="0">
              <a:solidFill>
                <a:sysClr val="windowText" lastClr="000000"/>
              </a:solidFill>
            </a:endParaRPr>
          </a:p>
          <a:p>
            <a:r>
              <a:rPr lang="de-CH" sz="2000" kern="0" dirty="0">
                <a:solidFill>
                  <a:sysClr val="windowText" lastClr="000000"/>
                </a:solidFill>
              </a:rPr>
              <a:t>Folge auf dem Rundgang den Pfeilen und dem Absperrband und schau auch nach links und rechts, Du wirst dabei viele interessante Dinge erfahren. </a:t>
            </a:r>
          </a:p>
          <a:p>
            <a:endParaRPr lang="de-CH" sz="2000" kern="0" dirty="0">
              <a:solidFill>
                <a:sysClr val="windowText" lastClr="000000"/>
              </a:solidFill>
            </a:endParaRPr>
          </a:p>
          <a:p>
            <a:r>
              <a:rPr lang="de-CH" sz="2000" kern="0" dirty="0">
                <a:solidFill>
                  <a:sysClr val="windowText" lastClr="000000"/>
                </a:solidFill>
              </a:rPr>
              <a:t>Am Ende, im Obergeschoss, erwartet Dich eine feine Verköstigung und ein kleines Geschenk.</a:t>
            </a:r>
          </a:p>
          <a:p>
            <a:endParaRPr lang="de-CH" sz="2000" kern="0" dirty="0">
              <a:solidFill>
                <a:sysClr val="windowText" lastClr="000000"/>
              </a:solidFill>
            </a:endParaRPr>
          </a:p>
          <a:p>
            <a:r>
              <a:rPr lang="de-CH" sz="2000" kern="0" dirty="0">
                <a:solidFill>
                  <a:sysClr val="windowText" lastClr="000000"/>
                </a:solidFill>
              </a:rPr>
              <a:t>Wir wünsche Dir viel Vergnügen!</a:t>
            </a:r>
          </a:p>
        </p:txBody>
      </p:sp>
    </p:spTree>
    <p:extLst>
      <p:ext uri="{BB962C8B-B14F-4D97-AF65-F5344CB8AC3E}">
        <p14:creationId xmlns:p14="http://schemas.microsoft.com/office/powerpoint/2010/main" val="1673946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Co2 Einsparungen bei </a:t>
            </a:r>
            <a:r>
              <a:rPr lang="de-CH" dirty="0" err="1"/>
              <a:t>vonrickenbach</a:t>
            </a:r>
            <a:r>
              <a:rPr lang="de-CH" dirty="0"/>
              <a:t> </a:t>
            </a:r>
            <a:r>
              <a:rPr lang="de-CH" dirty="0" err="1"/>
              <a:t>energie</a:t>
            </a:r>
            <a:r>
              <a:rPr lang="de-CH" dirty="0"/>
              <a:t>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759125" y="1676402"/>
            <a:ext cx="8842075" cy="4083594"/>
          </a:xfrm>
        </p:spPr>
        <p:txBody>
          <a:bodyPr>
            <a:normAutofit/>
          </a:bodyPr>
          <a:lstStyle/>
          <a:p>
            <a:r>
              <a:rPr lang="de-CH" sz="3200" dirty="0"/>
              <a:t>In der Heizung und im Blockheizkraftwerk werden pro Jahr ca. 2000 Tonnen Co2 eingespart</a:t>
            </a:r>
          </a:p>
          <a:p>
            <a:pPr marL="0" indent="0">
              <a:buNone/>
            </a:pPr>
            <a:endParaRPr lang="de-CH" sz="3200" dirty="0"/>
          </a:p>
          <a:p>
            <a:r>
              <a:rPr lang="de-CH" sz="3200" dirty="0"/>
              <a:t>2000 Tonnen Co2 entsprechen………….</a:t>
            </a:r>
          </a:p>
        </p:txBody>
      </p:sp>
    </p:spTree>
    <p:extLst>
      <p:ext uri="{BB962C8B-B14F-4D97-AF65-F5344CB8AC3E}">
        <p14:creationId xmlns:p14="http://schemas.microsoft.com/office/powerpoint/2010/main" val="2027982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4768A05F-970D-71C7-A386-DE52207BC7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735248"/>
              </p:ext>
            </p:extLst>
          </p:nvPr>
        </p:nvGraphicFramePr>
        <p:xfrm>
          <a:off x="609600" y="76200"/>
          <a:ext cx="8518776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940" imgH="5667375" progId="Acrobat.Document.DC">
                  <p:embed/>
                </p:oleObj>
              </mc:Choice>
              <mc:Fallback>
                <p:oleObj name="Acrobat Document" r:id="rId2" imgW="8019940" imgH="566737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" y="76200"/>
                        <a:ext cx="8518776" cy="601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0158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de-CH" dirty="0"/>
              <a:t>Kostenvergleich Heizsysteme  in Rp/kWh </a:t>
            </a:r>
          </a:p>
          <a:p>
            <a:r>
              <a:rPr lang="de-CH" sz="1800" dirty="0"/>
              <a:t>Quelle: Förderprogramme Kanton Thurgau bei Jahresverbrauch von 15’000 kWh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92305"/>
            <a:ext cx="8839966" cy="435292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0211566" y="5713183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>
                <a:latin typeface="Arial" panose="020B0604020202020204" pitchFamily="34" charset="0"/>
              </a:rPr>
              <a:t>Quelle: www.energie.tg.ch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6150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40000" lnSpcReduction="20000"/>
          </a:bodyPr>
          <a:lstStyle/>
          <a:p>
            <a:endParaRPr lang="de-CH" dirty="0"/>
          </a:p>
          <a:p>
            <a:endParaRPr lang="de-CH" dirty="0"/>
          </a:p>
          <a:p>
            <a:r>
              <a:rPr lang="de-CH" sz="8000" dirty="0"/>
              <a:t>Vergleich Jahreskosten Heizsysteme</a:t>
            </a:r>
          </a:p>
          <a:p>
            <a:r>
              <a:rPr lang="de-CH" sz="4500" dirty="0"/>
              <a:t>Quelle: Förderprogramme Kanton Thurgau bei Jahresverbrauch von 15’000 kWh</a:t>
            </a:r>
          </a:p>
          <a:p>
            <a:endParaRPr lang="de-CH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0000000-0008-0000-0000-00008FC80100}"/>
              </a:ext>
            </a:extLst>
          </p:cNvPr>
          <p:cNvGraphicFramePr>
            <a:graphicFrameLocks/>
          </p:cNvGraphicFramePr>
          <p:nvPr/>
        </p:nvGraphicFramePr>
        <p:xfrm>
          <a:off x="184990" y="1524000"/>
          <a:ext cx="8788400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hteck 3"/>
          <p:cNvSpPr/>
          <p:nvPr/>
        </p:nvSpPr>
        <p:spPr>
          <a:xfrm>
            <a:off x="6985222" y="4953000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>
                <a:latin typeface="Arial" panose="020B0604020202020204" pitchFamily="34" charset="0"/>
              </a:rPr>
              <a:t>Quelle: www.energie.tg.ch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2154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838200" y="347259"/>
            <a:ext cx="8179760" cy="1042457"/>
          </a:xfrm>
        </p:spPr>
        <p:txBody>
          <a:bodyPr/>
          <a:lstStyle/>
          <a:p>
            <a:r>
              <a:rPr lang="de-CH" dirty="0"/>
              <a:t>Vergleich Umweltbelastung Heizsysteme</a:t>
            </a:r>
          </a:p>
          <a:p>
            <a:r>
              <a:rPr lang="de-CH" sz="1800" dirty="0"/>
              <a:t>Quelle Förderprogramme Kanton Thurgau bei Jahresverbrauch von 15’000 kWh</a:t>
            </a:r>
          </a:p>
          <a:p>
            <a:endParaRPr lang="de-CH" sz="1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91796"/>
            <a:ext cx="8711939" cy="376765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800149" y="5490320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>
                <a:latin typeface="Arial" panose="020B0604020202020204" pitchFamily="34" charset="0"/>
              </a:rPr>
              <a:t>Quelle: www.energie.tg.ch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8658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EC4C95EE-27B5-BE25-1EB6-B5BECD4A67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25" y="1676402"/>
            <a:ext cx="6022675" cy="4083594"/>
          </a:xfrm>
        </p:spPr>
        <p:txBody>
          <a:bodyPr/>
          <a:lstStyle/>
          <a:p>
            <a:r>
              <a:rPr lang="en-US" dirty="0"/>
              <a:t>Die </a:t>
            </a:r>
            <a:r>
              <a:rPr lang="en-US" dirty="0" err="1"/>
              <a:t>Späne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den </a:t>
            </a:r>
            <a:r>
              <a:rPr lang="en-US" dirty="0" err="1"/>
              <a:t>Unterschub</a:t>
            </a:r>
            <a:r>
              <a:rPr lang="en-US" dirty="0"/>
              <a:t>, der </a:t>
            </a:r>
            <a:r>
              <a:rPr lang="en-US" dirty="0" err="1"/>
              <a:t>Brennkammer</a:t>
            </a:r>
            <a:r>
              <a:rPr lang="en-US" dirty="0"/>
              <a:t> </a:t>
            </a:r>
            <a:r>
              <a:rPr lang="en-US" dirty="0" err="1"/>
              <a:t>zugeführt</a:t>
            </a:r>
            <a:r>
              <a:rPr lang="en-US" dirty="0"/>
              <a:t> und </a:t>
            </a:r>
            <a:r>
              <a:rPr lang="en-US" dirty="0" err="1"/>
              <a:t>verbrannt</a:t>
            </a:r>
            <a:r>
              <a:rPr lang="en-US" dirty="0"/>
              <a:t>. (</a:t>
            </a:r>
            <a:r>
              <a:rPr lang="en-US" dirty="0" err="1"/>
              <a:t>Unterschubfeuerung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Die </a:t>
            </a:r>
            <a:r>
              <a:rPr lang="en-US" dirty="0" err="1"/>
              <a:t>heissen</a:t>
            </a:r>
            <a:r>
              <a:rPr lang="en-US" dirty="0"/>
              <a:t> </a:t>
            </a:r>
            <a:r>
              <a:rPr lang="en-US" dirty="0" err="1"/>
              <a:t>Rauchgase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den Kessel, </a:t>
            </a:r>
            <a:r>
              <a:rPr lang="en-US" dirty="0" err="1"/>
              <a:t>durch</a:t>
            </a:r>
            <a:r>
              <a:rPr lang="en-US" dirty="0"/>
              <a:t> die </a:t>
            </a:r>
            <a:r>
              <a:rPr lang="en-US" dirty="0" err="1"/>
              <a:t>mit</a:t>
            </a:r>
            <a:r>
              <a:rPr lang="en-US" dirty="0"/>
              <a:t> Wasser </a:t>
            </a:r>
            <a:r>
              <a:rPr lang="en-US" dirty="0" err="1"/>
              <a:t>umgebenen</a:t>
            </a:r>
            <a:r>
              <a:rPr lang="en-US" dirty="0"/>
              <a:t> </a:t>
            </a:r>
            <a:r>
              <a:rPr lang="en-US" dirty="0" err="1"/>
              <a:t>Rohre</a:t>
            </a:r>
            <a:r>
              <a:rPr lang="en-US" dirty="0"/>
              <a:t> (</a:t>
            </a:r>
            <a:r>
              <a:rPr lang="en-US" dirty="0" err="1"/>
              <a:t>Züge</a:t>
            </a:r>
            <a:r>
              <a:rPr lang="en-US" dirty="0"/>
              <a:t>) </a:t>
            </a:r>
            <a:r>
              <a:rPr lang="en-US" dirty="0" err="1"/>
              <a:t>gezogen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Dadurch</a:t>
            </a:r>
            <a:r>
              <a:rPr lang="en-US" dirty="0"/>
              <a:t> </a:t>
            </a:r>
            <a:r>
              <a:rPr lang="en-US" dirty="0" err="1"/>
              <a:t>erhitzt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das Wasser </a:t>
            </a:r>
            <a:r>
              <a:rPr lang="en-US" dirty="0" err="1"/>
              <a:t>im</a:t>
            </a:r>
            <a:r>
              <a:rPr lang="en-US" dirty="0"/>
              <a:t> Kessel, welches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weiter</a:t>
            </a:r>
            <a:r>
              <a:rPr lang="en-US" dirty="0"/>
              <a:t> ins </a:t>
            </a:r>
            <a:r>
              <a:rPr lang="en-US" dirty="0" err="1"/>
              <a:t>Leitungsnetz</a:t>
            </a:r>
            <a:r>
              <a:rPr lang="en-US" dirty="0"/>
              <a:t> </a:t>
            </a:r>
            <a:r>
              <a:rPr lang="en-US" dirty="0" err="1"/>
              <a:t>gepumpt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.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A20A50-78BB-5086-8993-88D695399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3630" y="176743"/>
            <a:ext cx="8179760" cy="1042457"/>
          </a:xfrm>
        </p:spPr>
        <p:txBody>
          <a:bodyPr/>
          <a:lstStyle/>
          <a:p>
            <a:r>
              <a:rPr lang="en-US" dirty="0" err="1"/>
              <a:t>Prinzip</a:t>
            </a:r>
            <a:r>
              <a:rPr lang="en-US" dirty="0"/>
              <a:t> der </a:t>
            </a:r>
            <a:r>
              <a:rPr lang="en-US" dirty="0" err="1"/>
              <a:t>Heizkessel</a:t>
            </a:r>
            <a:endParaRPr lang="en-US" dirty="0"/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9C6CF5C8-693C-0046-236E-F1F9D2103EB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77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7F43E7D-B037-1209-5FEA-8DC473B925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CH" dirty="0"/>
              <a:t>Typ Müller TMU 17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Leistung 1200 kW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Baujahr 2011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Mit Automatischer Zündung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Automatische Reinigung der Züge</a:t>
            </a:r>
          </a:p>
          <a:p>
            <a:endParaRPr lang="de-CH" dirty="0"/>
          </a:p>
          <a:p>
            <a:r>
              <a:rPr lang="de-CH" dirty="0"/>
              <a:t>Rauchgasfilterung mit E-Filter &lt; 20mg/m3</a:t>
            </a:r>
          </a:p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8F0203-3262-86D4-9F25-F6432A8884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Heizkessel 1</a:t>
            </a:r>
          </a:p>
        </p:txBody>
      </p:sp>
      <p:pic>
        <p:nvPicPr>
          <p:cNvPr id="20" name="Bildplatzhalter 19" descr="Ein Bild, das Im Haus enthält.&#10;&#10;Automatisch generierte Beschreibung">
            <a:extLst>
              <a:ext uri="{FF2B5EF4-FFF2-40B4-BE49-F238E27FC236}">
                <a16:creationId xmlns:a16="http://schemas.microsoft.com/office/drawing/2014/main" id="{62946BB6-F996-B682-42E3-1C626F17BB9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7072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7F43E7D-B037-1209-5FEA-8DC473B925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Typ Müller MRY 15-UHT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Leistung 830 kW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Baujahr 1999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Automatische Reinigung der Züge</a:t>
            </a:r>
          </a:p>
          <a:p>
            <a:endParaRPr lang="de-CH" dirty="0"/>
          </a:p>
          <a:p>
            <a:r>
              <a:rPr lang="de-CH" dirty="0"/>
              <a:t>Rauchgasfilterung mit E-Filter &lt; 20mg/m3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8F0203-3262-86D4-9F25-F6432A8884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Heizkessel 2</a:t>
            </a:r>
          </a:p>
        </p:txBody>
      </p:sp>
      <p:pic>
        <p:nvPicPr>
          <p:cNvPr id="7" name="Bildplatzhalter 6" descr="Ein Bild, das Im Haus, Fräsmaschine enthält.&#10;&#10;Automatisch generierte Beschreibung">
            <a:extLst>
              <a:ext uri="{FF2B5EF4-FFF2-40B4-BE49-F238E27FC236}">
                <a16:creationId xmlns:a16="http://schemas.microsoft.com/office/drawing/2014/main" id="{9952098D-9615-652B-4310-CD8D699BFF8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4706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7F43E7D-B037-1209-5FEA-8DC473B925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Typ Müller TMU 13-H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Leistung 500 kW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Baujahr 2008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Mit Automatischer Zündung</a:t>
            </a:r>
          </a:p>
          <a:p>
            <a:endParaRPr lang="de-CH" dirty="0"/>
          </a:p>
          <a:p>
            <a:r>
              <a:rPr lang="de-CH" dirty="0"/>
              <a:t>Automatische Reinigung der Züge</a:t>
            </a:r>
          </a:p>
          <a:p>
            <a:endParaRPr lang="de-CH" dirty="0"/>
          </a:p>
          <a:p>
            <a:r>
              <a:rPr lang="de-CH" dirty="0"/>
              <a:t>Rauchgasfilterung mit E-Filter &lt; 20mg/m3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8F0203-3262-86D4-9F25-F6432A8884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Heizkessel 3</a:t>
            </a:r>
          </a:p>
        </p:txBody>
      </p:sp>
      <p:pic>
        <p:nvPicPr>
          <p:cNvPr id="8" name="Bild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4B474E-EC89-F44C-FF82-A277B165587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" t="5006" r="-749" b="5018"/>
          <a:stretch/>
        </p:blipFill>
        <p:spPr>
          <a:xfrm>
            <a:off x="6934200" y="1676401"/>
            <a:ext cx="4537913" cy="4083050"/>
          </a:xfrm>
        </p:spPr>
      </p:pic>
    </p:spTree>
    <p:extLst>
      <p:ext uri="{BB962C8B-B14F-4D97-AF65-F5344CB8AC3E}">
        <p14:creationId xmlns:p14="http://schemas.microsoft.com/office/powerpoint/2010/main" val="2728296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7F43E7D-B037-1209-5FEA-8DC473B925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/>
              <a:t>Typ </a:t>
            </a:r>
            <a:r>
              <a:rPr lang="de-CH" dirty="0" err="1"/>
              <a:t>Benza</a:t>
            </a:r>
            <a:r>
              <a:rPr lang="de-CH" dirty="0"/>
              <a:t> BY44T-S mit 1000 l Dieseltank</a:t>
            </a:r>
          </a:p>
          <a:p>
            <a:endParaRPr lang="de-CH" dirty="0"/>
          </a:p>
          <a:p>
            <a:r>
              <a:rPr lang="de-CH" dirty="0"/>
              <a:t>Zur Speisung der Energiezentrale im Falle einer Stromknappheit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Mit Strom versorgt werden im Notfall die Heizungssteuerungen, Pumpen, Heizkessel, Austragungen, alles was die Energieerzeugung erfordert. 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Max. Leistung 45kVa/36kW/65A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Dauerleistung 41kVA/33kW/59A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Verbrauch ca. 7.8 l/h bei 75% Leistung</a:t>
            </a:r>
          </a:p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8F0203-3262-86D4-9F25-F6432A8884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Notstrom-Generator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02868834-BE46-CCEC-DBFD-487C0569181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16253" b="1625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7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496829-8776-CD45-A6F8-302C53187F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Die Firma wurde 1910 gegründet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Thomas von Rickenbach führt die Firma heute in der vierten Generation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Die vonrickenbach.swiss </a:t>
            </a:r>
            <a:r>
              <a:rPr lang="de-DE" dirty="0" err="1"/>
              <a:t>ag</a:t>
            </a:r>
            <a:r>
              <a:rPr lang="de-DE" dirty="0"/>
              <a:t> beschäftigt 33 Mitarbeitende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Sie ist Spezialist für die Massivholzbearbeitung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Die vonrickenbach.swiss </a:t>
            </a:r>
            <a:r>
              <a:rPr lang="de-DE" dirty="0" err="1"/>
              <a:t>ag</a:t>
            </a:r>
            <a:r>
              <a:rPr lang="de-DE" dirty="0"/>
              <a:t> ist Zulieferer für die Möbelindustrie, Architektur und Industriebetriebe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B9D64D3-0F22-1342-AB42-1F3E59F94C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vonrickenbach.swiss</a:t>
            </a:r>
            <a:r>
              <a:rPr lang="de-DE" dirty="0"/>
              <a:t> </a:t>
            </a:r>
            <a:r>
              <a:rPr lang="de-DE" dirty="0" err="1"/>
              <a:t>ag</a:t>
            </a:r>
            <a:endParaRPr lang="de-DE" dirty="0"/>
          </a:p>
        </p:txBody>
      </p:sp>
      <p:pic>
        <p:nvPicPr>
          <p:cNvPr id="11" name="Bildplatzhalter 10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5214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7F43E7D-B037-1209-5FEA-8DC473B925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/>
              <a:t>Liebe Besucher 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Aufgrund eines kurzen Stromausfalles gestern Nachmittag, hat die Steuerung der Anlage einen Schaden erlitten, der nicht kurzfristig in Stand gestellt werden konnte. Daher ist das BHKW nicht in Betrieb. 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Wir bemühen uns, Euch trotzdem einen guten Einblick in die Anlage zu ermöglichen. Gewisse Teile können so, sogar besser gezeigt werden. </a:t>
            </a:r>
          </a:p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8F0203-3262-86D4-9F25-F6432A8884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Blockheizkraftwerk – Out </a:t>
            </a:r>
            <a:r>
              <a:rPr lang="de-CH" dirty="0" err="1"/>
              <a:t>of</a:t>
            </a:r>
            <a:r>
              <a:rPr lang="de-CH" dirty="0"/>
              <a:t>  </a:t>
            </a:r>
            <a:r>
              <a:rPr lang="de-CH" dirty="0" err="1"/>
              <a:t>service</a:t>
            </a:r>
            <a:endParaRPr lang="de-CH" dirty="0"/>
          </a:p>
        </p:txBody>
      </p:sp>
      <p:pic>
        <p:nvPicPr>
          <p:cNvPr id="28" name="Bildplatzhalter 27" descr="Ein Bild, das Im Haus enthält.&#10;&#10;Automatisch generierte Beschreibung">
            <a:extLst>
              <a:ext uri="{FF2B5EF4-FFF2-40B4-BE49-F238E27FC236}">
                <a16:creationId xmlns:a16="http://schemas.microsoft.com/office/drawing/2014/main" id="{FA16C617-6924-7BC9-37C7-60E13A91756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7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774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496829-8776-CD45-A6F8-302C53187F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Unser Massivholzverbrauch pro Jahr:</a:t>
            </a:r>
          </a:p>
          <a:p>
            <a:pPr marL="742950" lvl="1" indent="-285750">
              <a:buFontTx/>
              <a:buChar char="-"/>
            </a:pPr>
            <a:r>
              <a:rPr lang="de-DE" dirty="0"/>
              <a:t>ca. 900m3 Schnittholz </a:t>
            </a:r>
            <a:br>
              <a:rPr lang="de-DE" dirty="0"/>
            </a:br>
            <a:r>
              <a:rPr lang="de-DE" dirty="0"/>
              <a:t>entspricht ca. 30 - 35 Sattelschlepper</a:t>
            </a:r>
          </a:p>
          <a:p>
            <a:pPr lvl="1"/>
            <a:endParaRPr lang="de-DE" dirty="0"/>
          </a:p>
          <a:p>
            <a:r>
              <a:rPr lang="de-DE" dirty="0"/>
              <a:t>Wir verarbeiten:</a:t>
            </a:r>
          </a:p>
          <a:p>
            <a:pPr marL="742950" lvl="1" indent="-285750">
              <a:buFontTx/>
              <a:buChar char="-"/>
            </a:pPr>
            <a:r>
              <a:rPr lang="de-DE" dirty="0"/>
              <a:t>ca. 20 verschiedene Holzarten</a:t>
            </a:r>
          </a:p>
          <a:p>
            <a:pPr marL="742950" lvl="1" indent="-285750">
              <a:buFontTx/>
              <a:buChar char="-"/>
            </a:pPr>
            <a:r>
              <a:rPr lang="de-DE" dirty="0"/>
              <a:t>hauptsächlich Laubedelholz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Die Holzherkunft</a:t>
            </a:r>
          </a:p>
          <a:p>
            <a:pPr marL="742950" lvl="1" indent="-285750">
              <a:buFontTx/>
              <a:buChar char="-"/>
            </a:pPr>
            <a:r>
              <a:rPr lang="de-DE" dirty="0"/>
              <a:t>40% Schweiz</a:t>
            </a:r>
          </a:p>
          <a:p>
            <a:pPr marL="742950" lvl="1" indent="-285750">
              <a:buFontTx/>
              <a:buChar char="-"/>
            </a:pPr>
            <a:r>
              <a:rPr lang="de-DE" dirty="0"/>
              <a:t>40% Mitteleuropa </a:t>
            </a:r>
          </a:p>
          <a:p>
            <a:pPr marL="742950" lvl="1" indent="-285750">
              <a:buFontTx/>
              <a:buChar char="-"/>
            </a:pPr>
            <a:r>
              <a:rPr lang="de-DE" dirty="0"/>
              <a:t>20% USA</a:t>
            </a:r>
          </a:p>
          <a:p>
            <a:pPr marL="742950" lvl="1" indent="-285750">
              <a:buFontTx/>
              <a:buChar char="-"/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B9D64D3-0F22-1342-AB42-1F3E59F94C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Massivholz Verbrauch</a:t>
            </a:r>
          </a:p>
        </p:txBody>
      </p:sp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72F52E2A-7D04-9529-D01C-F54D2A9DE1C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1600200"/>
            <a:ext cx="5071313" cy="4562984"/>
          </a:xfrm>
        </p:spPr>
      </p:pic>
    </p:spTree>
    <p:extLst>
      <p:ext uri="{BB962C8B-B14F-4D97-AF65-F5344CB8AC3E}">
        <p14:creationId xmlns:p14="http://schemas.microsoft.com/office/powerpoint/2010/main" val="278638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496829-8776-CD45-A6F8-302C53187F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Pro Jahr fallen ca. 500 Tonnen Energieholz an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Das sind Resthölzer aus der Produktion sowie Sägemehl, Hobelspäne und Schleifstaub </a:t>
            </a:r>
          </a:p>
          <a:p>
            <a:pPr lvl="1"/>
            <a:endParaRPr lang="de-DE" dirty="0"/>
          </a:p>
          <a:p>
            <a:r>
              <a:rPr lang="de-DE" dirty="0"/>
              <a:t>Ab 1990 wurde der Energieholzanfall wegen der Entsorgung zum Problem. So entstand die Idee einer Fernheizung.</a:t>
            </a:r>
          </a:p>
          <a:p>
            <a:pPr lvl="1"/>
            <a:endParaRPr lang="de-DE" dirty="0"/>
          </a:p>
          <a:p>
            <a:r>
              <a:rPr lang="de-DE" dirty="0"/>
              <a:t>Realisierung Fernheizung</a:t>
            </a:r>
          </a:p>
          <a:p>
            <a:pPr lvl="1"/>
            <a:r>
              <a:rPr lang="de-DE" dirty="0"/>
              <a:t>- 1994 Strang </a:t>
            </a:r>
            <a:r>
              <a:rPr lang="de-DE" dirty="0" err="1"/>
              <a:t>Weid</a:t>
            </a:r>
            <a:endParaRPr lang="de-DE" dirty="0"/>
          </a:p>
          <a:p>
            <a:pPr lvl="1"/>
            <a:r>
              <a:rPr lang="de-DE" dirty="0"/>
              <a:t>- 2005 Strang Schachen</a:t>
            </a:r>
          </a:p>
          <a:p>
            <a:pPr lvl="1"/>
            <a:r>
              <a:rPr lang="de-DE" dirty="0"/>
              <a:t>- 2018 Strang Gäng</a:t>
            </a:r>
          </a:p>
          <a:p>
            <a:pPr lvl="1"/>
            <a:r>
              <a:rPr lang="de-DE" dirty="0"/>
              <a:t>- 2018 Blockheizkraftwerk 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742950" lvl="1" indent="-285750">
              <a:buFontTx/>
              <a:buChar char="-"/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B9D64D3-0F22-1342-AB42-1F3E59F94C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Entstehung der Fernheizung</a:t>
            </a:r>
          </a:p>
        </p:txBody>
      </p:sp>
      <p:pic>
        <p:nvPicPr>
          <p:cNvPr id="9" name="Bildplatzhalter 8" descr="Ein Bild, das Essen, Schokolade, gegessen enthält.&#10;&#10;Automatisch generierte Beschreibung">
            <a:extLst>
              <a:ext uri="{FF2B5EF4-FFF2-40B4-BE49-F238E27FC236}">
                <a16:creationId xmlns:a16="http://schemas.microsoft.com/office/drawing/2014/main" id="{8F6504A2-6E41-0428-8EAA-336178E4070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11" name="Grafik 10" descr="Ein Bild, das Baumaterial, Halde, Stapel, gestapelt enthält.&#10;&#10;Automatisch generierte Beschreibung">
            <a:extLst>
              <a:ext uri="{FF2B5EF4-FFF2-40B4-BE49-F238E27FC236}">
                <a16:creationId xmlns:a16="http://schemas.microsoft.com/office/drawing/2014/main" id="{E79FCAF1-B6B1-C50F-8803-39CAD840B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41" y="3748100"/>
            <a:ext cx="3328172" cy="235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FC58F49-38BD-9B2E-9D75-2F02F407B4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3630" y="1905000"/>
            <a:ext cx="10137475" cy="4038600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Total erzeugte Energie 01.04.21 – 31.03.22 = ca. 5‘400‘000 kWh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Davon erreichen die Bezüger rund 4‘300‘00 kWh (Rest ist Wärmeverlust im Leitungsnetz)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Rund 75% dieser Energie erzeugen wir durch unsere Resthölzer und der Abwärme aus dem Blockheizkraftwerk. Für den Rest werden Pellets eingekauft.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Restholz: ca. 500 Tonnen, resp. 2000m3 Energieholz in Form von Staub, Spänen, Hackgut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Pellets: ca. 200 Tonnen für Holzfeuerung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Somit konnten rund 430‘000 Liter Heizöl mit Co2 neutraler Energie ersetzt werden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Rund 1150 Tonnen Co2 belasteten die Umwelt in dieser Zeit durch die Holzfeuerung weniger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491C448-D930-8CCD-BD66-A210D6B565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3629" y="176743"/>
            <a:ext cx="10704061" cy="1042457"/>
          </a:xfrm>
        </p:spPr>
        <p:txBody>
          <a:bodyPr>
            <a:normAutofit/>
          </a:bodyPr>
          <a:lstStyle/>
          <a:p>
            <a:r>
              <a:rPr lang="de-CH" dirty="0"/>
              <a:t>Informationen über die Energieerzeugung in der Fernheizung</a:t>
            </a:r>
          </a:p>
        </p:txBody>
      </p:sp>
    </p:spTree>
    <p:extLst>
      <p:ext uri="{BB962C8B-B14F-4D97-AF65-F5344CB8AC3E}">
        <p14:creationId xmlns:p14="http://schemas.microsoft.com/office/powerpoint/2010/main" val="161471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9DFEE279-6CA5-B1E4-E5F4-8AE209A50A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767131"/>
              </p:ext>
            </p:extLst>
          </p:nvPr>
        </p:nvGraphicFramePr>
        <p:xfrm>
          <a:off x="533400" y="-13447"/>
          <a:ext cx="8777474" cy="6202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20050" imgH="5667202" progId="Acrobat.Document.DC">
                  <p:embed/>
                </p:oleObj>
              </mc:Choice>
              <mc:Fallback>
                <p:oleObj name="Acrobat Document" r:id="rId2" imgW="8020050" imgH="5667202" progId="Acrobat.Document.DC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9DFEE279-6CA5-B1E4-E5F4-8AE209A50A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3400" y="-13447"/>
                        <a:ext cx="8777474" cy="6202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7157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5">
            <a:extLst>
              <a:ext uri="{FF2B5EF4-FFF2-40B4-BE49-F238E27FC236}">
                <a16:creationId xmlns:a16="http://schemas.microsoft.com/office/drawing/2014/main" id="{141727BE-F853-412B-3184-FEBFFF3AD8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7094m lang ist das Fernwärmenetz </a:t>
            </a:r>
            <a:r>
              <a:rPr lang="de-DE" dirty="0" err="1"/>
              <a:t>Weid</a:t>
            </a:r>
            <a:r>
              <a:rPr lang="de-DE" dirty="0"/>
              <a:t>, Schachen und Gäng</a:t>
            </a:r>
          </a:p>
          <a:p>
            <a:endParaRPr lang="de-DE" dirty="0"/>
          </a:p>
          <a:p>
            <a:r>
              <a:rPr lang="de-DE" dirty="0"/>
              <a:t>283 Wohneinheiten und 25 kleinere und </a:t>
            </a:r>
            <a:r>
              <a:rPr lang="de-DE" dirty="0" err="1"/>
              <a:t>grössere</a:t>
            </a:r>
            <a:r>
              <a:rPr lang="de-DE" dirty="0"/>
              <a:t> Gewerbebetriebe werden mit Wärmeenergie versorgt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solidFill>
                  <a:schemeClr val="tx1"/>
                </a:solidFill>
              </a:rPr>
              <a:t>Rund 4‘300‘000 kWh Heizenergie und Brauchwasser wurden vom 31.03.2021-31.03.2022 an unsere Bezüger geliefert.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491C448-D930-8CCD-BD66-A210D6B565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de-CH" dirty="0"/>
              <a:t>Informationen über die Fernheizung</a:t>
            </a:r>
          </a:p>
        </p:txBody>
      </p:sp>
      <p:pic>
        <p:nvPicPr>
          <p:cNvPr id="8" name="Bildplatzhalter 3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67BED75-3CDA-380B-77D5-B324D299734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638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D0A727-9434-574D-98E4-BD8F783855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Zuschnitt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904987-B27F-7147-A037-D4DAC9143C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3630" y="1688127"/>
            <a:ext cx="7546675" cy="4083594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Beim Zuschnitt fällt Energieholz in Form von Endkappstücken, </a:t>
            </a:r>
            <a:r>
              <a:rPr lang="de-DE" dirty="0" err="1"/>
              <a:t>Spreissel</a:t>
            </a:r>
            <a:r>
              <a:rPr lang="de-DE" dirty="0"/>
              <a:t> von der Längsbearbeitung und Kappstücke von der Fehlerauskappung an.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Es entstehen auch Kappstücke die produktebezogen zu kurz sind. Diese werden gelagert und für kurze Produkte eingesetzt.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Der Verschnitt (Energieholz) vom </a:t>
            </a:r>
            <a:r>
              <a:rPr lang="de-DE" dirty="0" err="1"/>
              <a:t>Zuschnittmass</a:t>
            </a:r>
            <a:r>
              <a:rPr lang="de-DE" dirty="0"/>
              <a:t> gerechnet, beträgt je nach Holzart und Länge des Zuschnitts 50-120%</a:t>
            </a:r>
          </a:p>
          <a:p>
            <a:endParaRPr lang="de-DE" dirty="0"/>
          </a:p>
          <a:p>
            <a:r>
              <a:rPr lang="de-DE" dirty="0"/>
              <a:t>Der anfallende Energieholzanteil wird zerkleinert, im Brennstoffsilo mit 720m3 Fassungsvermögen zwischengelagert und bei Bedarf der Heizanlage als Brennstoff zugeführt. </a:t>
            </a:r>
          </a:p>
        </p:txBody>
      </p:sp>
      <p:pic>
        <p:nvPicPr>
          <p:cNvPr id="7" name="Grafik 6" descr="Ein Bild, das drinnen, aus Holz, Vorbereiten enthält.&#10;&#10;Automatisch generierte Beschreibung">
            <a:extLst>
              <a:ext uri="{FF2B5EF4-FFF2-40B4-BE49-F238E27FC236}">
                <a16:creationId xmlns:a16="http://schemas.microsoft.com/office/drawing/2014/main" id="{A45E900C-9D03-94E4-0AD9-927F043480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441" y="1676402"/>
            <a:ext cx="2782835" cy="1968171"/>
          </a:xfrm>
          <a:prstGeom prst="rect">
            <a:avLst/>
          </a:prstGeom>
        </p:spPr>
      </p:pic>
      <p:pic>
        <p:nvPicPr>
          <p:cNvPr id="9" name="Grafik 8" descr="Ein Bild, das drinnen, mehrere enthält.&#10;&#10;Automatisch generierte Beschreibung">
            <a:extLst>
              <a:ext uri="{FF2B5EF4-FFF2-40B4-BE49-F238E27FC236}">
                <a16:creationId xmlns:a16="http://schemas.microsoft.com/office/drawing/2014/main" id="{D8FA479E-A431-63B5-FE84-4A4C54681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441" y="3803549"/>
            <a:ext cx="2782836" cy="196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64132"/>
      </p:ext>
    </p:extLst>
  </p:cSld>
  <p:clrMapOvr>
    <a:masterClrMapping/>
  </p:clrMapOvr>
</p:sld>
</file>

<file path=ppt/theme/theme1.xml><?xml version="1.0" encoding="utf-8"?>
<a:theme xmlns:a="http://schemas.openxmlformats.org/drawingml/2006/main" name="von Rickenbach woo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on Rickenbach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on Rickenbach energ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1384</Words>
  <Application>Microsoft Office PowerPoint</Application>
  <PresentationFormat>Breitbild</PresentationFormat>
  <Paragraphs>228</Paragraphs>
  <Slides>30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6" baseType="lpstr">
      <vt:lpstr>Arial</vt:lpstr>
      <vt:lpstr>Calibri</vt:lpstr>
      <vt:lpstr>von Rickenbach wood</vt:lpstr>
      <vt:lpstr>von Rickenbach design</vt:lpstr>
      <vt:lpstr>von Rickenbach energy</vt:lpstr>
      <vt:lpstr>Acrobat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Elly von Rickenbach</dc:creator>
  <cp:lastModifiedBy>PC-Thomas</cp:lastModifiedBy>
  <cp:revision>85</cp:revision>
  <cp:lastPrinted>2023-03-18T08:34:48Z</cp:lastPrinted>
  <dcterms:created xsi:type="dcterms:W3CDTF">2019-02-25T17:13:41Z</dcterms:created>
  <dcterms:modified xsi:type="dcterms:W3CDTF">2023-03-18T09:13:55Z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2019-02-25T00:00:00Z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2019-02-25T00:00:00Z</vt:filetime>
  </property>
</Properties>
</file>